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41" r:id="rId2"/>
  </p:sldMasterIdLst>
  <p:notesMasterIdLst>
    <p:notesMasterId r:id="rId67"/>
  </p:notesMasterIdLst>
  <p:handoutMasterIdLst>
    <p:handoutMasterId r:id="rId68"/>
  </p:handoutMasterIdLst>
  <p:sldIdLst>
    <p:sldId id="256" r:id="rId3"/>
    <p:sldId id="27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19" r:id="rId51"/>
    <p:sldId id="320"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258" r:id="rId66"/>
  </p:sldIdLst>
  <p:sldSz cx="9144000" cy="6858000" type="screen4x3"/>
  <p:notesSz cx="7019925" cy="9305925"/>
  <p:custDataLst>
    <p:tags r:id="rId6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guide id="3" orient="horz" pos="2931">
          <p15:clr>
            <a:srgbClr val="A4A3A4"/>
          </p15:clr>
        </p15:guide>
        <p15:guide id="4"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B1DEF8"/>
    <a:srgbClr val="00AEEF"/>
    <a:srgbClr val="EB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96719" autoAdjust="0"/>
  </p:normalViewPr>
  <p:slideViewPr>
    <p:cSldViewPr>
      <p:cViewPr varScale="1">
        <p:scale>
          <a:sx n="87" d="100"/>
          <a:sy n="87" d="100"/>
        </p:scale>
        <p:origin x="1278" y="60"/>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018" y="-84"/>
      </p:cViewPr>
      <p:guideLst>
        <p:guide orient="horz" pos="2920"/>
        <p:guide pos="2188"/>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6689" y="0"/>
            <a:ext cx="3041650" cy="465138"/>
          </a:xfrm>
          <a:prstGeom prst="rect">
            <a:avLst/>
          </a:prstGeom>
        </p:spPr>
        <p:txBody>
          <a:bodyPr vert="horz" lIns="91427" tIns="45714" rIns="91427" bIns="45714" rtlCol="0"/>
          <a:lstStyle>
            <a:lvl1pPr algn="r">
              <a:defRPr sz="1200"/>
            </a:lvl1pPr>
          </a:lstStyle>
          <a:p>
            <a:fld id="{F35BE3A8-653D-40A8-B4BC-B35F17B2384A}" type="datetimeFigureOut">
              <a:rPr lang="en-US" smtClean="0"/>
              <a:t>8/17/2020</a:t>
            </a:fld>
            <a:endParaRPr lang="en-US"/>
          </a:p>
        </p:txBody>
      </p:sp>
      <p:sp>
        <p:nvSpPr>
          <p:cNvPr id="4" name="Footer Placeholder 3"/>
          <p:cNvSpPr>
            <a:spLocks noGrp="1"/>
          </p:cNvSpPr>
          <p:nvPr>
            <p:ph type="ftr" sz="quarter" idx="2"/>
          </p:nvPr>
        </p:nvSpPr>
        <p:spPr>
          <a:xfrm>
            <a:off x="1" y="8839200"/>
            <a:ext cx="3041650" cy="465138"/>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6689" y="8839200"/>
            <a:ext cx="3041650" cy="465138"/>
          </a:xfrm>
          <a:prstGeom prst="rect">
            <a:avLst/>
          </a:prstGeom>
        </p:spPr>
        <p:txBody>
          <a:bodyPr vert="horz" lIns="91427" tIns="45714" rIns="91427" bIns="45714" rtlCol="0" anchor="b"/>
          <a:lstStyle>
            <a:lvl1pPr algn="r">
              <a:defRPr sz="1200"/>
            </a:lvl1pPr>
          </a:lstStyle>
          <a:p>
            <a:fld id="{317C957D-2F9A-4736-A075-FCB3E6B722D6}" type="slidenum">
              <a:rPr lang="en-US" smtClean="0"/>
              <a:t>‹#›</a:t>
            </a:fld>
            <a:endParaRPr lang="en-US"/>
          </a:p>
        </p:txBody>
      </p:sp>
    </p:spTree>
    <p:extLst>
      <p:ext uri="{BB962C8B-B14F-4D97-AF65-F5344CB8AC3E}">
        <p14:creationId xmlns:p14="http://schemas.microsoft.com/office/powerpoint/2010/main" val="249402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eaLnBrk="1" hangingPunct="1">
              <a:defRPr sz="1200"/>
            </a:lvl1pPr>
          </a:lstStyle>
          <a:p>
            <a:pPr>
              <a:defRPr/>
            </a:pPr>
            <a:endParaRPr lang="en-US"/>
          </a:p>
        </p:txBody>
      </p:sp>
      <p:sp>
        <p:nvSpPr>
          <p:cNvPr id="29699" name="Rectangle 3"/>
          <p:cNvSpPr>
            <a:spLocks noGrp="1" noChangeArrowheads="1"/>
          </p:cNvSpPr>
          <p:nvPr>
            <p:ph type="dt" idx="1"/>
          </p:nvPr>
        </p:nvSpPr>
        <p:spPr bwMode="auto">
          <a:xfrm>
            <a:off x="3976335"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4275" y="700088"/>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2" name="Rectangle 6"/>
          <p:cNvSpPr>
            <a:spLocks noGrp="1" noChangeArrowheads="1"/>
          </p:cNvSpPr>
          <p:nvPr>
            <p:ph type="ftr" sz="quarter" idx="4"/>
          </p:nvPr>
        </p:nvSpPr>
        <p:spPr bwMode="auto">
          <a:xfrm>
            <a:off x="1"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eaLnBrk="1" hangingPunct="1">
              <a:defRPr sz="1200"/>
            </a:lvl1pPr>
          </a:lstStyle>
          <a:p>
            <a:pPr>
              <a:defRPr/>
            </a:pPr>
            <a:endParaRPr lang="en-US"/>
          </a:p>
        </p:txBody>
      </p:sp>
      <p:sp>
        <p:nvSpPr>
          <p:cNvPr id="29703" name="Rectangle 7"/>
          <p:cNvSpPr>
            <a:spLocks noGrp="1" noChangeArrowheads="1"/>
          </p:cNvSpPr>
          <p:nvPr>
            <p:ph type="sldNum" sz="quarter" idx="5"/>
          </p:nvPr>
        </p:nvSpPr>
        <p:spPr bwMode="auto">
          <a:xfrm>
            <a:off x="3976335"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algn="r" eaLnBrk="1" hangingPunct="1">
              <a:defRPr sz="1200"/>
            </a:lvl1pPr>
          </a:lstStyle>
          <a:p>
            <a:pPr>
              <a:defRPr/>
            </a:pPr>
            <a:fld id="{94C1AC4C-333A-4DDD-86AA-AC82744EC8FC}" type="slidenum">
              <a:rPr lang="en-US"/>
              <a:pPr>
                <a:defRPr/>
              </a:pPr>
              <a:t>‹#›</a:t>
            </a:fld>
            <a:endParaRPr lang="en-US"/>
          </a:p>
        </p:txBody>
      </p:sp>
    </p:spTree>
    <p:extLst>
      <p:ext uri="{BB962C8B-B14F-4D97-AF65-F5344CB8AC3E}">
        <p14:creationId xmlns:p14="http://schemas.microsoft.com/office/powerpoint/2010/main" val="71717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701675" y="4419600"/>
            <a:ext cx="5616575" cy="4187825"/>
          </a:xfrm>
          <a:prstGeom prst="rect">
            <a:avLst/>
          </a:prstGeom>
          <a:noFill/>
        </p:spPr>
        <p:txBody>
          <a:bodyPr/>
          <a:lstStyle/>
          <a:p>
            <a:r>
              <a:rPr lang="en-US" altLang="en-US" b="1">
                <a:latin typeface="Arial" panose="020B0604020202020204" pitchFamily="34" charset="0"/>
              </a:rPr>
              <a:t>*Start Audio*</a:t>
            </a:r>
          </a:p>
          <a:p>
            <a:r>
              <a:rPr lang="en-US" altLang="en-US">
                <a:latin typeface="Arial" panose="020B0604020202020204" pitchFamily="34" charset="0"/>
              </a:rPr>
              <a:t>At this time I would ask our speaker to please disclose any commercial relationships that he/she may have.</a:t>
            </a:r>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17FD4-17E0-41ED-BCFD-1D2B9583BE2B}" type="slidenum">
              <a:rPr lang="en-US" altLang="en-US" smtClean="0"/>
              <a:pPr>
                <a:spcBef>
                  <a:spcPct val="0"/>
                </a:spcBef>
              </a:pPr>
              <a:t>2</a:t>
            </a:fld>
            <a:endParaRPr lang="en-US" altLang="en-US"/>
          </a:p>
        </p:txBody>
      </p:sp>
    </p:spTree>
    <p:extLst>
      <p:ext uri="{BB962C8B-B14F-4D97-AF65-F5344CB8AC3E}">
        <p14:creationId xmlns:p14="http://schemas.microsoft.com/office/powerpoint/2010/main" val="19661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07730F4-7FDD-4D3D-99E5-8372C71CF94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8071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07730F4-7FDD-4D3D-99E5-8372C71CF94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4420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07730F4-7FDD-4D3D-99E5-8372C71CF94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7621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2AC70A-E9EA-4025-B683-BEF77BF44665}" type="slidenum">
              <a:rPr lang="en-US" smtClean="0">
                <a:solidFill>
                  <a:srgbClr val="000000"/>
                </a:solidFill>
                <a:latin typeface="Arial" pitchFamily="34" charset="0"/>
              </a:rPr>
              <a:pPr fontAlgn="base">
                <a:spcBef>
                  <a:spcPct val="0"/>
                </a:spcBef>
                <a:spcAft>
                  <a:spcPct val="0"/>
                </a:spcAft>
                <a:defRPr/>
              </a:pPr>
              <a:t>29</a:t>
            </a:fld>
            <a:endParaRPr lang="en-US">
              <a:solidFill>
                <a:srgbClr val="000000"/>
              </a:solidFill>
              <a:latin typeface="Arial" pitchFamily="34" charset="0"/>
            </a:endParaRPr>
          </a:p>
        </p:txBody>
      </p:sp>
      <p:sp>
        <p:nvSpPr>
          <p:cNvPr id="889859"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89860"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96688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65A3F-A3E6-423A-B278-C740E5A53F8B}" type="slidenum">
              <a:rPr lang="en-US" smtClean="0">
                <a:solidFill>
                  <a:srgbClr val="000000"/>
                </a:solidFill>
                <a:latin typeface="Arial" pitchFamily="34" charset="0"/>
              </a:rPr>
              <a:pPr fontAlgn="base">
                <a:spcBef>
                  <a:spcPct val="0"/>
                </a:spcBef>
                <a:spcAft>
                  <a:spcPct val="0"/>
                </a:spcAft>
                <a:defRPr/>
              </a:pPr>
              <a:t>30</a:t>
            </a:fld>
            <a:endParaRPr lang="en-US">
              <a:solidFill>
                <a:srgbClr val="000000"/>
              </a:solidFill>
              <a:latin typeface="Arial" pitchFamily="34" charset="0"/>
            </a:endParaRPr>
          </a:p>
        </p:txBody>
      </p:sp>
      <p:sp>
        <p:nvSpPr>
          <p:cNvPr id="89293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9293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22652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31</a:t>
            </a:fld>
            <a:endParaRPr lang="en-US"/>
          </a:p>
        </p:txBody>
      </p:sp>
    </p:spTree>
    <p:extLst>
      <p:ext uri="{BB962C8B-B14F-4D97-AF65-F5344CB8AC3E}">
        <p14:creationId xmlns:p14="http://schemas.microsoft.com/office/powerpoint/2010/main" val="1141873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2010 through 2016, blacks/African Americans accounted for the largest percentage of diagnoses of HIV infections each year in the United States and 6 dependent areas.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2016, </a:t>
            </a:r>
            <a:r>
              <a:rPr lang="en-US" sz="1200" b="0" kern="1200" dirty="0">
                <a:solidFill>
                  <a:schemeClr val="tx1"/>
                </a:solidFill>
                <a:effectLst/>
                <a:latin typeface="+mn-lt"/>
                <a:ea typeface="+mn-ea"/>
                <a:cs typeface="+mn-cs"/>
              </a:rPr>
              <a:t>43</a:t>
            </a:r>
            <a:r>
              <a:rPr lang="en-US" sz="1200" kern="1200" dirty="0">
                <a:solidFill>
                  <a:schemeClr val="tx1"/>
                </a:solidFill>
                <a:effectLst/>
                <a:latin typeface="+mn-lt"/>
                <a:ea typeface="+mn-ea"/>
                <a:cs typeface="+mn-cs"/>
              </a:rPr>
              <a:t>% of diagnoses were among blacks/African Americans, </a:t>
            </a:r>
            <a:r>
              <a:rPr lang="en-US" sz="1200" b="0"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among Hispanics/Latinos, </a:t>
            </a:r>
            <a:r>
              <a:rPr lang="en-US" sz="1200" b="0"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among </a:t>
            </a:r>
            <a:r>
              <a:rPr lang="en-US" sz="1200" kern="1200" dirty="0">
                <a:solidFill>
                  <a:schemeClr val="tx1"/>
                </a:solidFill>
                <a:effectLst/>
                <a:latin typeface="+mn-lt"/>
                <a:ea typeface="+mn-ea"/>
                <a:cs typeface="+mn-cs"/>
              </a:rPr>
              <a:t>whites, </a:t>
            </a:r>
            <a:r>
              <a:rPr lang="en-US" sz="1200" b="0"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among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persons of multiple races</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2% among Asians, and less than 1% each</a:t>
            </a:r>
            <a:r>
              <a:rPr lang="en-US" sz="1200" b="0" kern="1200" baseline="0" dirty="0">
                <a:solidFill>
                  <a:schemeClr val="tx1"/>
                </a:solidFill>
                <a:effectLst/>
                <a:latin typeface="+mn-lt"/>
                <a:ea typeface="+mn-ea"/>
                <a:cs typeface="+mn-cs"/>
              </a:rPr>
              <a:t> for </a:t>
            </a:r>
            <a:r>
              <a:rPr lang="en-US" sz="1200" b="0" kern="1200" dirty="0">
                <a:solidFill>
                  <a:schemeClr val="tx1"/>
                </a:solidFill>
                <a:effectLst/>
                <a:latin typeface="+mn-lt"/>
                <a:ea typeface="+mn-ea"/>
                <a:cs typeface="+mn-cs"/>
              </a:rPr>
              <a:t>American Indians/Alaska Natives and Native Hawaiians/other Pacific Islanders.</a:t>
            </a:r>
            <a:r>
              <a:rPr lang="en-US" b="0" dirty="0"/>
              <a:t> For</a:t>
            </a:r>
            <a:r>
              <a:rPr lang="en-US" b="0" baseline="0" dirty="0"/>
              <a:t> the first time in</a:t>
            </a:r>
            <a:r>
              <a:rPr lang="en-US" b="0" dirty="0"/>
              <a:t> 2016, the proportion of diagnoses that were</a:t>
            </a:r>
            <a:r>
              <a:rPr lang="en-US" b="0" baseline="0" dirty="0"/>
              <a:t> a</a:t>
            </a:r>
            <a:r>
              <a:rPr lang="en-US" b="0" dirty="0"/>
              <a:t>mong Hispanics/Latinos was greater</a:t>
            </a:r>
            <a:r>
              <a:rPr lang="en-US" b="0" baseline="0" dirty="0"/>
              <a:t> than </a:t>
            </a:r>
            <a:r>
              <a:rPr lang="en-US" b="0" dirty="0"/>
              <a:t>the proportion</a:t>
            </a:r>
            <a:r>
              <a:rPr lang="en-US" b="0" baseline="0" dirty="0"/>
              <a:t> of diagnoses that were among whites.</a:t>
            </a:r>
            <a:endParaRPr lang="en-US" b="0" dirty="0"/>
          </a:p>
          <a:p>
            <a:r>
              <a:rPr lang="en-US" dirty="0"/>
              <a:t> </a:t>
            </a:r>
          </a:p>
          <a:p>
            <a:r>
              <a:rPr lang="en-US" dirty="0"/>
              <a:t>Hispanics/Latinos can be of any race.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295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solidFill>
                  <a:srgbClr val="000000"/>
                </a:solidFill>
              </a:rPr>
              <a:t>This slide presents the percentage distribution of adults and adolescents with diagnosed HIV infection from 2010 through 2016, by transmission category, for the United States and 6 dependent areas.</a:t>
            </a:r>
          </a:p>
          <a:p>
            <a:r>
              <a:rPr lang="en-US" dirty="0">
                <a:solidFill>
                  <a:srgbClr val="000000"/>
                </a:solidFill>
              </a:rPr>
              <a:t> </a:t>
            </a:r>
          </a:p>
          <a:p>
            <a:r>
              <a:rPr lang="en-US" dirty="0">
                <a:solidFill>
                  <a:srgbClr val="000000"/>
                </a:solidFill>
              </a:rPr>
              <a:t>The percentage of adults and adolescents with diagnosed HIV infection attributed to male-to-male sexual contact increased from </a:t>
            </a:r>
            <a:r>
              <a:rPr lang="en-US" b="0" dirty="0">
                <a:solidFill>
                  <a:srgbClr val="000000"/>
                </a:solidFill>
              </a:rPr>
              <a:t>60% in 2010 to 66</a:t>
            </a:r>
            <a:r>
              <a:rPr lang="en-US" dirty="0">
                <a:solidFill>
                  <a:srgbClr val="000000"/>
                </a:solidFill>
              </a:rPr>
              <a:t>% in 2016. The percentages of diagnosed HIV infections attributed to injection drug use, male-to-male sexual contact </a:t>
            </a:r>
            <a:r>
              <a:rPr lang="en-US" i="1" dirty="0">
                <a:solidFill>
                  <a:srgbClr val="000000"/>
                </a:solidFill>
              </a:rPr>
              <a:t>and</a:t>
            </a:r>
            <a:r>
              <a:rPr lang="en-US" dirty="0">
                <a:solidFill>
                  <a:srgbClr val="000000"/>
                </a:solidFill>
              </a:rPr>
              <a:t> injection drug use, and heterosexual contact </a:t>
            </a:r>
            <a:r>
              <a:rPr lang="en-US" b="0" dirty="0">
                <a:solidFill>
                  <a:srgbClr val="000000"/>
                </a:solidFill>
              </a:rPr>
              <a:t>decreased</a:t>
            </a:r>
            <a:r>
              <a:rPr lang="en-US" dirty="0">
                <a:solidFill>
                  <a:srgbClr val="000000"/>
                </a:solidFill>
              </a:rPr>
              <a:t> from 2010 through 2016. </a:t>
            </a:r>
            <a:r>
              <a:rPr lang="en-US" sz="1200" b="0" kern="1200" dirty="0">
                <a:solidFill>
                  <a:schemeClr val="tx1"/>
                </a:solidFill>
                <a:effectLst/>
                <a:latin typeface="+mn-lt"/>
                <a:ea typeface="+mn-ea"/>
                <a:cs typeface="+mn-cs"/>
              </a:rPr>
              <a:t>The “Other” transmission category is not displayed as it comprises less than 1% of cases. </a:t>
            </a:r>
            <a:r>
              <a:rPr lang="en-US" sz="1200" kern="1200" dirty="0">
                <a:solidFill>
                  <a:schemeClr val="tx1"/>
                </a:solidFill>
                <a:effectLst/>
                <a:latin typeface="+mn-lt"/>
                <a:ea typeface="+mn-ea"/>
                <a:cs typeface="+mn-cs"/>
              </a:rPr>
              <a:t>The category includes hemophilia, blood transfusion, perinatal exposure, and risk factor not reported or not identified.</a:t>
            </a:r>
          </a:p>
          <a:p>
            <a:r>
              <a:rPr lang="en-US" dirty="0">
                <a:solidFill>
                  <a:srgbClr val="000000"/>
                </a:solidFill>
              </a:rPr>
              <a:t> </a:t>
            </a:r>
          </a:p>
          <a:p>
            <a:r>
              <a:rPr lang="en-US" dirty="0">
                <a:solidFill>
                  <a:srgbClr val="000000"/>
                </a:solidFill>
              </a:rPr>
              <a:t>Data 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0395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In 2017, approximately </a:t>
            </a:r>
            <a:r>
              <a:rPr lang="en-US" b="0" dirty="0"/>
              <a:t>2,389</a:t>
            </a:r>
            <a:r>
              <a:rPr lang="en-US" dirty="0"/>
              <a:t> diagnosed HIV infections in the United States and 6 dependent areas were attributed to injection drug use. </a:t>
            </a:r>
          </a:p>
          <a:p>
            <a:r>
              <a:rPr lang="en-US" dirty="0"/>
              <a:t> </a:t>
            </a:r>
          </a:p>
          <a:p>
            <a:r>
              <a:rPr lang="en-US" dirty="0"/>
              <a:t>Overall,</a:t>
            </a:r>
            <a:r>
              <a:rPr lang="en-US" baseline="0" dirty="0"/>
              <a:t> over one-third of diagnosed HIV infections attributed to injection drug use were among whites (</a:t>
            </a:r>
            <a:r>
              <a:rPr lang="en-US" b="0" baseline="0" dirty="0"/>
              <a:t>42</a:t>
            </a:r>
            <a:r>
              <a:rPr lang="en-US" baseline="0" dirty="0"/>
              <a:t>%)</a:t>
            </a:r>
            <a:r>
              <a:rPr lang="en-US" b="0" dirty="0"/>
              <a:t>. When separated by sex, 38%</a:t>
            </a:r>
            <a:r>
              <a:rPr lang="en-US" b="0" baseline="0" dirty="0"/>
              <a:t> of males and 47% of females were white. B</a:t>
            </a:r>
            <a:r>
              <a:rPr lang="en-US" b="0" dirty="0"/>
              <a:t>lacks/African Americans accounted</a:t>
            </a:r>
            <a:r>
              <a:rPr lang="en-US" b="0" baseline="0" dirty="0"/>
              <a:t> for </a:t>
            </a:r>
            <a:r>
              <a:rPr lang="en-US" b="0" dirty="0"/>
              <a:t>31% of infections for males and 35% for females. Hispanics/Latinos accounted for 26% of infections for males and 14% for females.</a:t>
            </a:r>
          </a:p>
          <a:p>
            <a:r>
              <a:rPr lang="en-US" dirty="0"/>
              <a:t> </a:t>
            </a:r>
          </a:p>
          <a:p>
            <a:r>
              <a:rPr lang="en-US" dirty="0"/>
              <a:t>Persons of multiple races accounted for </a:t>
            </a:r>
            <a:r>
              <a:rPr lang="en-US" b="0" dirty="0"/>
              <a:t>approximately 2% of diagnosed infections for males and</a:t>
            </a:r>
            <a:r>
              <a:rPr lang="en-US" baseline="0" dirty="0"/>
              <a:t> 3% for </a:t>
            </a:r>
            <a:r>
              <a:rPr lang="en-US" dirty="0"/>
              <a:t>females. American Indians/Alaska Natives accounted for approximately</a:t>
            </a:r>
            <a:r>
              <a:rPr lang="en-US" baseline="0" dirty="0"/>
              <a:t> </a:t>
            </a:r>
            <a:r>
              <a:rPr lang="en-US" b="0" baseline="0" dirty="0"/>
              <a:t>1% for both males and </a:t>
            </a:r>
            <a:r>
              <a:rPr lang="en-US" baseline="0" dirty="0"/>
              <a:t>females. </a:t>
            </a:r>
            <a:r>
              <a:rPr lang="en-US" dirty="0"/>
              <a:t>Asians accounted for approximately </a:t>
            </a:r>
            <a:r>
              <a:rPr lang="en-US" b="0" dirty="0"/>
              <a:t>1% for both males and females</a:t>
            </a:r>
            <a:r>
              <a:rPr lang="en-US" dirty="0"/>
              <a:t>. Native Hawaiians/other Pacific Islanders accounted for </a:t>
            </a:r>
            <a:r>
              <a:rPr lang="en-US" b="0" dirty="0"/>
              <a:t>less than 1% </a:t>
            </a:r>
            <a:r>
              <a:rPr lang="en-US" dirty="0"/>
              <a:t>for both males and females.</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2017 are considered preliminary and based on 6 months reporting delay. </a:t>
            </a:r>
            <a:r>
              <a:rPr lang="en-US" dirty="0">
                <a:solidFill>
                  <a:srgbClr val="5F5F5F"/>
                </a:solidFill>
                <a:latin typeface="Calibri" panose="020F0502020204030204" pitchFamily="34" charset="0"/>
              </a:rPr>
              <a:t>Data have been statistically adjusted to account for missing transmission category.</a:t>
            </a:r>
            <a:r>
              <a:rPr lang="en-US" dirty="0"/>
              <a:t> Because column totals for numbers were calculated independently of the values for the subpopulations, the values in each column may not sum to the column total.</a:t>
            </a:r>
          </a:p>
          <a:p>
            <a:r>
              <a:rPr lang="en-US" dirty="0"/>
              <a:t> </a:t>
            </a:r>
          </a:p>
          <a:p>
            <a:r>
              <a:rPr lang="en-US" dirty="0"/>
              <a:t>Hispanics/Latinos can be of any race.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72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EF7196-8C87-43A3-8DD8-FCEB72858B25}" type="slidenum">
              <a:rPr lang="en-US" smtClean="0">
                <a:solidFill>
                  <a:srgbClr val="000000"/>
                </a:solidFill>
              </a:rPr>
              <a:pPr fontAlgn="base">
                <a:spcBef>
                  <a:spcPct val="0"/>
                </a:spcBef>
                <a:spcAft>
                  <a:spcPct val="0"/>
                </a:spcAft>
                <a:defRPr/>
              </a:pPr>
              <a:t>35</a:t>
            </a:fld>
            <a:endParaRPr lang="en-US">
              <a:solidFill>
                <a:srgbClr val="000000"/>
              </a:solidFill>
            </a:endParaRPr>
          </a:p>
        </p:txBody>
      </p:sp>
      <p:sp>
        <p:nvSpPr>
          <p:cNvPr id="89600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96004"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r>
              <a:rPr lang="en-US" dirty="0"/>
              <a:t>Data are provisional and may vary in time due to new cases that are received and/or lost to other states. All data excludes individuals who currently reside in federal prison.</a:t>
            </a:r>
          </a:p>
        </p:txBody>
      </p:sp>
    </p:spTree>
    <p:extLst>
      <p:ext uri="{BB962C8B-B14F-4D97-AF65-F5344CB8AC3E}">
        <p14:creationId xmlns:p14="http://schemas.microsoft.com/office/powerpoint/2010/main" val="211009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61EA9B-4712-4D1D-A6AB-489F85CE1EA3}" type="slidenum">
              <a:rPr lang="en-US" smtClean="0">
                <a:solidFill>
                  <a:srgbClr val="000000"/>
                </a:solidFill>
              </a:rPr>
              <a:pPr fontAlgn="base">
                <a:spcBef>
                  <a:spcPct val="0"/>
                </a:spcBef>
                <a:spcAft>
                  <a:spcPct val="0"/>
                </a:spcAft>
                <a:defRPr/>
              </a:pPr>
              <a:t>16</a:t>
            </a:fld>
            <a:endParaRPr lang="en-US">
              <a:solidFill>
                <a:srgbClr val="000000"/>
              </a:solidFill>
            </a:endParaRPr>
          </a:p>
        </p:txBody>
      </p:sp>
      <p:sp>
        <p:nvSpPr>
          <p:cNvPr id="88269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8269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48306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BC6E6F-7F06-4D4E-9F61-B2F4513E0C35}" type="slidenum">
              <a:rPr lang="en-US" smtClean="0">
                <a:solidFill>
                  <a:srgbClr val="000000"/>
                </a:solidFill>
              </a:rPr>
              <a:pPr fontAlgn="base">
                <a:spcBef>
                  <a:spcPct val="0"/>
                </a:spcBef>
                <a:spcAft>
                  <a:spcPct val="0"/>
                </a:spcAft>
                <a:defRPr/>
              </a:pPr>
              <a:t>36</a:t>
            </a:fld>
            <a:endParaRPr lang="en-US">
              <a:solidFill>
                <a:srgbClr val="000000"/>
              </a:solidFill>
            </a:endParaRPr>
          </a:p>
        </p:txBody>
      </p:sp>
      <p:sp>
        <p:nvSpPr>
          <p:cNvPr id="897027"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97028"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70248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561E2A-7893-4AD2-A54A-C869EBD537CD}" type="slidenum">
              <a:rPr lang="en-US" smtClean="0">
                <a:solidFill>
                  <a:srgbClr val="000000"/>
                </a:solidFill>
                <a:latin typeface="Arial" pitchFamily="34" charset="0"/>
              </a:rPr>
              <a:pPr fontAlgn="base">
                <a:spcBef>
                  <a:spcPct val="0"/>
                </a:spcBef>
                <a:spcAft>
                  <a:spcPct val="0"/>
                </a:spcAft>
                <a:defRPr/>
              </a:pPr>
              <a:t>38</a:t>
            </a:fld>
            <a:endParaRPr lang="en-US">
              <a:solidFill>
                <a:srgbClr val="000000"/>
              </a:solidFill>
              <a:latin typeface="Arial" pitchFamily="34" charset="0"/>
            </a:endParaRPr>
          </a:p>
        </p:txBody>
      </p:sp>
      <p:sp>
        <p:nvSpPr>
          <p:cNvPr id="90112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01124"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42391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3BCE3D-72C7-4858-B437-2541D92CC4CE}" type="slidenum">
              <a:rPr lang="en-US" smtClean="0">
                <a:solidFill>
                  <a:srgbClr val="000000"/>
                </a:solidFill>
                <a:latin typeface="Arial" pitchFamily="34" charset="0"/>
              </a:rPr>
              <a:pPr fontAlgn="base">
                <a:spcBef>
                  <a:spcPct val="0"/>
                </a:spcBef>
                <a:spcAft>
                  <a:spcPct val="0"/>
                </a:spcAft>
                <a:defRPr/>
              </a:pPr>
              <a:t>39</a:t>
            </a:fld>
            <a:endParaRPr lang="en-US">
              <a:solidFill>
                <a:srgbClr val="000000"/>
              </a:solidFill>
              <a:latin typeface="Arial" pitchFamily="34" charset="0"/>
            </a:endParaRPr>
          </a:p>
        </p:txBody>
      </p:sp>
      <p:sp>
        <p:nvSpPr>
          <p:cNvPr id="90317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0317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930981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7275B8-93DE-42CE-A04A-A7560865D53A}" type="slidenum">
              <a:rPr lang="en-US" smtClean="0">
                <a:solidFill>
                  <a:srgbClr val="000000"/>
                </a:solidFill>
                <a:latin typeface="Arial" pitchFamily="34" charset="0"/>
              </a:rPr>
              <a:pPr fontAlgn="base">
                <a:spcBef>
                  <a:spcPct val="0"/>
                </a:spcBef>
                <a:spcAft>
                  <a:spcPct val="0"/>
                </a:spcAft>
                <a:defRPr/>
              </a:pPr>
              <a:t>40</a:t>
            </a:fld>
            <a:endParaRPr lang="en-US">
              <a:solidFill>
                <a:srgbClr val="000000"/>
              </a:solidFill>
              <a:latin typeface="Arial" pitchFamily="34" charset="0"/>
            </a:endParaRPr>
          </a:p>
        </p:txBody>
      </p:sp>
      <p:sp>
        <p:nvSpPr>
          <p:cNvPr id="900099"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00100"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88266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61190-C4A5-4DAC-991B-9B1D4F517845}" type="slidenum">
              <a:rPr lang="en-US" smtClean="0">
                <a:solidFill>
                  <a:srgbClr val="000000"/>
                </a:solidFill>
                <a:latin typeface="Arial" pitchFamily="34" charset="0"/>
              </a:rPr>
              <a:pPr fontAlgn="base">
                <a:spcBef>
                  <a:spcPct val="0"/>
                </a:spcBef>
                <a:spcAft>
                  <a:spcPct val="0"/>
                </a:spcAft>
                <a:defRPr/>
              </a:pPr>
              <a:t>41</a:t>
            </a:fld>
            <a:endParaRPr lang="en-US">
              <a:solidFill>
                <a:srgbClr val="000000"/>
              </a:solidFill>
              <a:latin typeface="Arial" pitchFamily="34" charset="0"/>
            </a:endParaRPr>
          </a:p>
        </p:txBody>
      </p:sp>
      <p:sp>
        <p:nvSpPr>
          <p:cNvPr id="90419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04196"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2973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ED1E14-40C9-48C7-968E-1359CC7F9F27}" type="slidenum">
              <a:rPr lang="en-US" smtClean="0">
                <a:solidFill>
                  <a:srgbClr val="000000"/>
                </a:solidFill>
                <a:latin typeface="Arial" pitchFamily="34" charset="0"/>
              </a:rPr>
              <a:pPr fontAlgn="base">
                <a:spcBef>
                  <a:spcPct val="0"/>
                </a:spcBef>
                <a:spcAft>
                  <a:spcPct val="0"/>
                </a:spcAft>
                <a:defRPr/>
              </a:pPr>
              <a:t>42</a:t>
            </a:fld>
            <a:endParaRPr lang="en-US">
              <a:solidFill>
                <a:srgbClr val="000000"/>
              </a:solidFill>
              <a:latin typeface="Arial" pitchFamily="34" charset="0"/>
            </a:endParaRPr>
          </a:p>
        </p:txBody>
      </p:sp>
      <p:sp>
        <p:nvSpPr>
          <p:cNvPr id="905219" name="Rectangle 2"/>
          <p:cNvSpPr>
            <a:spLocks noGrp="1" noRot="1" noChangeAspect="1" noChangeArrowheads="1" noTextEdit="1"/>
          </p:cNvSpPr>
          <p:nvPr>
            <p:ph type="sldImg"/>
          </p:nvPr>
        </p:nvSpPr>
        <p:spPr bwMode="auto">
          <a:xfrm>
            <a:off x="1174750" y="704850"/>
            <a:ext cx="4700588" cy="3525838"/>
          </a:xfrm>
          <a:solidFill>
            <a:srgbClr val="FFFFFF"/>
          </a:solidFill>
          <a:ln>
            <a:solidFill>
              <a:srgbClr val="000000"/>
            </a:solidFill>
            <a:miter lim="800000"/>
            <a:headEnd/>
            <a:tailEnd/>
          </a:ln>
        </p:spPr>
      </p:sp>
      <p:sp>
        <p:nvSpPr>
          <p:cNvPr id="905220" name="Rectangle 3"/>
          <p:cNvSpPr>
            <a:spLocks noGrp="1" noChangeArrowheads="1"/>
          </p:cNvSpPr>
          <p:nvPr>
            <p:ph type="body" idx="1"/>
          </p:nvPr>
        </p:nvSpPr>
        <p:spPr bwMode="auto">
          <a:xfrm>
            <a:off x="938262" y="4464888"/>
            <a:ext cx="5160431" cy="4229894"/>
          </a:xfrm>
          <a:prstGeom prst="rect">
            <a:avLst/>
          </a:prstGeom>
          <a:solidFill>
            <a:srgbClr val="FFFFFF"/>
          </a:solidFill>
          <a:ln>
            <a:solidFill>
              <a:srgbClr val="000000"/>
            </a:solidFill>
            <a:miter lim="800000"/>
            <a:headEnd/>
            <a:tailEnd/>
          </a:ln>
        </p:spPr>
        <p:txBody>
          <a:bodyPr wrap="square" lIns="91941" tIns="45974" rIns="91941" bIns="45974" numCol="1" anchor="t" anchorCtr="0" compatLnSpc="1">
            <a:prstTxWarp prst="textNoShape">
              <a:avLst/>
            </a:prstTxWarp>
          </a:bodyPr>
          <a:lstStyle/>
          <a:p>
            <a:pPr eaLnBrk="1" hangingPunct="1">
              <a:spcBef>
                <a:spcPct val="0"/>
              </a:spcBef>
            </a:pPr>
            <a:r>
              <a:rPr lang="en-US">
                <a:latin typeface="Arial" pitchFamily="34" charset="0"/>
              </a:rPr>
              <a:t>What to say here about Hepatitis?</a:t>
            </a:r>
          </a:p>
        </p:txBody>
      </p:sp>
    </p:spTree>
    <p:extLst>
      <p:ext uri="{BB962C8B-B14F-4D97-AF65-F5344CB8AC3E}">
        <p14:creationId xmlns:p14="http://schemas.microsoft.com/office/powerpoint/2010/main" val="545135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02D11-0B24-46F9-99BD-86DD11A33E2D}" type="slidenum">
              <a:rPr lang="en-US" smtClean="0">
                <a:solidFill>
                  <a:srgbClr val="000000"/>
                </a:solidFill>
                <a:latin typeface="Arial" pitchFamily="34" charset="0"/>
              </a:rPr>
              <a:pPr fontAlgn="base">
                <a:spcBef>
                  <a:spcPct val="0"/>
                </a:spcBef>
                <a:spcAft>
                  <a:spcPct val="0"/>
                </a:spcAft>
                <a:defRPr/>
              </a:pPr>
              <a:t>43</a:t>
            </a:fld>
            <a:endParaRPr lang="en-US">
              <a:solidFill>
                <a:srgbClr val="000000"/>
              </a:solidFill>
              <a:latin typeface="Arial" pitchFamily="34" charset="0"/>
            </a:endParaRPr>
          </a:p>
        </p:txBody>
      </p:sp>
      <p:sp>
        <p:nvSpPr>
          <p:cNvPr id="90624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06244"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3937861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122888-230B-44C9-8E18-FEDD873B86D6}" type="slidenum">
              <a:rPr lang="en-US" smtClean="0">
                <a:solidFill>
                  <a:srgbClr val="000000"/>
                </a:solidFill>
                <a:latin typeface="Arial" pitchFamily="34" charset="0"/>
              </a:rPr>
              <a:pPr fontAlgn="base">
                <a:spcBef>
                  <a:spcPct val="0"/>
                </a:spcBef>
                <a:spcAft>
                  <a:spcPct val="0"/>
                </a:spcAft>
                <a:defRPr/>
              </a:pPr>
              <a:t>44</a:t>
            </a:fld>
            <a:endParaRPr lang="en-US">
              <a:solidFill>
                <a:srgbClr val="000000"/>
              </a:solidFill>
              <a:latin typeface="Arial" pitchFamily="34" charset="0"/>
            </a:endParaRPr>
          </a:p>
        </p:txBody>
      </p:sp>
      <p:sp>
        <p:nvSpPr>
          <p:cNvPr id="907267"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07268"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3965378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3474C0-8867-41C6-8F2E-BBAB3C25B8CF}" type="slidenum">
              <a:rPr lang="en-US" smtClean="0">
                <a:solidFill>
                  <a:srgbClr val="000000"/>
                </a:solidFill>
                <a:latin typeface="Arial" pitchFamily="34" charset="0"/>
              </a:rPr>
              <a:pPr fontAlgn="base">
                <a:spcBef>
                  <a:spcPct val="0"/>
                </a:spcBef>
                <a:spcAft>
                  <a:spcPct val="0"/>
                </a:spcAft>
                <a:defRPr/>
              </a:pPr>
              <a:t>45</a:t>
            </a:fld>
            <a:endParaRPr lang="en-US">
              <a:solidFill>
                <a:srgbClr val="000000"/>
              </a:solidFill>
              <a:latin typeface="Arial" pitchFamily="34" charset="0"/>
            </a:endParaRPr>
          </a:p>
        </p:txBody>
      </p:sp>
      <p:sp>
        <p:nvSpPr>
          <p:cNvPr id="90829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0829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2694820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66DAA3-73F5-4B23-A13C-F21EE395EDBF}" type="slidenum">
              <a:rPr lang="en-US" smtClean="0">
                <a:solidFill>
                  <a:srgbClr val="000000"/>
                </a:solidFill>
                <a:latin typeface="Arial" pitchFamily="34" charset="0"/>
              </a:rPr>
              <a:pPr fontAlgn="base">
                <a:spcBef>
                  <a:spcPct val="0"/>
                </a:spcBef>
                <a:spcAft>
                  <a:spcPct val="0"/>
                </a:spcAft>
                <a:defRPr/>
              </a:pPr>
              <a:t>46</a:t>
            </a:fld>
            <a:endParaRPr lang="en-US">
              <a:solidFill>
                <a:srgbClr val="000000"/>
              </a:solidFill>
              <a:latin typeface="Arial" pitchFamily="34" charset="0"/>
            </a:endParaRPr>
          </a:p>
        </p:txBody>
      </p:sp>
      <p:sp>
        <p:nvSpPr>
          <p:cNvPr id="912387"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12388"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371595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07730F4-7FDD-4D3D-99E5-8372C71CF94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63158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BD60B-9CF8-47FF-BD41-BC3752369E25}" type="slidenum">
              <a:rPr lang="en-US" smtClean="0">
                <a:solidFill>
                  <a:srgbClr val="000000"/>
                </a:solidFill>
                <a:latin typeface="Arial" pitchFamily="34" charset="0"/>
              </a:rPr>
              <a:pPr fontAlgn="base">
                <a:spcBef>
                  <a:spcPct val="0"/>
                </a:spcBef>
                <a:spcAft>
                  <a:spcPct val="0"/>
                </a:spcAft>
                <a:defRPr/>
              </a:pPr>
              <a:t>47</a:t>
            </a:fld>
            <a:endParaRPr lang="en-US">
              <a:solidFill>
                <a:srgbClr val="000000"/>
              </a:solidFill>
              <a:latin typeface="Arial" pitchFamily="34" charset="0"/>
            </a:endParaRPr>
          </a:p>
        </p:txBody>
      </p:sp>
      <p:sp>
        <p:nvSpPr>
          <p:cNvPr id="91341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1341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079360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C40ADA-56FC-4359-8ABD-FF06DA3B9AFB}" type="slidenum">
              <a:rPr lang="en-US" smtClean="0">
                <a:solidFill>
                  <a:srgbClr val="000000"/>
                </a:solidFill>
                <a:latin typeface="Arial" pitchFamily="34" charset="0"/>
              </a:rPr>
              <a:pPr fontAlgn="base">
                <a:spcBef>
                  <a:spcPct val="0"/>
                </a:spcBef>
                <a:spcAft>
                  <a:spcPct val="0"/>
                </a:spcAft>
                <a:defRPr/>
              </a:pPr>
              <a:t>48</a:t>
            </a:fld>
            <a:endParaRPr lang="en-US">
              <a:solidFill>
                <a:srgbClr val="000000"/>
              </a:solidFill>
              <a:latin typeface="Arial" pitchFamily="34" charset="0"/>
            </a:endParaRPr>
          </a:p>
        </p:txBody>
      </p:sp>
      <p:sp>
        <p:nvSpPr>
          <p:cNvPr id="91443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14436"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00820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2053C5-FCDF-40D7-9217-5D95EFDACCDE}"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15459"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15460"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728262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4AB1A8-4A6A-4795-A4BD-E00DE87B028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1648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16484"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601151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33990-7500-45C1-82D5-9CF7F7E72041}" type="slidenum">
              <a:rPr lang="en-US" smtClean="0">
                <a:solidFill>
                  <a:srgbClr val="000000"/>
                </a:solidFill>
                <a:latin typeface="Arial" pitchFamily="34" charset="0"/>
              </a:rPr>
              <a:pPr fontAlgn="base">
                <a:spcBef>
                  <a:spcPct val="0"/>
                </a:spcBef>
                <a:spcAft>
                  <a:spcPct val="0"/>
                </a:spcAft>
                <a:defRPr/>
              </a:pPr>
              <a:t>51</a:t>
            </a:fld>
            <a:endParaRPr lang="en-US">
              <a:solidFill>
                <a:srgbClr val="000000"/>
              </a:solidFill>
              <a:latin typeface="Arial" pitchFamily="34" charset="0"/>
            </a:endParaRPr>
          </a:p>
        </p:txBody>
      </p:sp>
      <p:sp>
        <p:nvSpPr>
          <p:cNvPr id="91853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1853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327906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33FA9-E75F-4F67-83E8-ED7FBDB9C2F4}" type="slidenum">
              <a:rPr lang="en-US" smtClean="0">
                <a:solidFill>
                  <a:srgbClr val="000000"/>
                </a:solidFill>
                <a:latin typeface="Arial" pitchFamily="34" charset="0"/>
              </a:rPr>
              <a:pPr fontAlgn="base">
                <a:spcBef>
                  <a:spcPct val="0"/>
                </a:spcBef>
                <a:spcAft>
                  <a:spcPct val="0"/>
                </a:spcAft>
                <a:defRPr/>
              </a:pPr>
              <a:t>52</a:t>
            </a:fld>
            <a:endParaRPr lang="en-US">
              <a:solidFill>
                <a:srgbClr val="000000"/>
              </a:solidFill>
              <a:latin typeface="Arial" pitchFamily="34" charset="0"/>
            </a:endParaRPr>
          </a:p>
        </p:txBody>
      </p:sp>
      <p:sp>
        <p:nvSpPr>
          <p:cNvPr id="91955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19556"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986769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Rot="1" noChangeAspect="1" noChangeArrowheads="1" noTextEdit="1"/>
          </p:cNvSpPr>
          <p:nvPr>
            <p:ph type="sldImg"/>
          </p:nvPr>
        </p:nvSpPr>
        <p:spPr bwMode="auto">
          <a:xfrm>
            <a:off x="1168400" y="704850"/>
            <a:ext cx="4700588" cy="3525838"/>
          </a:xfrm>
          <a:solidFill>
            <a:srgbClr val="FFFFFF"/>
          </a:solidFill>
          <a:ln>
            <a:solidFill>
              <a:srgbClr val="000000"/>
            </a:solidFill>
            <a:miter lim="800000"/>
            <a:headEnd/>
            <a:tailEnd/>
          </a:ln>
        </p:spPr>
      </p:sp>
      <p:sp>
        <p:nvSpPr>
          <p:cNvPr id="921603" name="Rectangle 3"/>
          <p:cNvSpPr>
            <a:spLocks noGrp="1" noChangeArrowheads="1"/>
          </p:cNvSpPr>
          <p:nvPr>
            <p:ph type="body" idx="1"/>
          </p:nvPr>
        </p:nvSpPr>
        <p:spPr bwMode="auto">
          <a:xfrm>
            <a:off x="701993" y="4420315"/>
            <a:ext cx="5615940" cy="4187666"/>
          </a:xfrm>
          <a:prstGeom prst="rect">
            <a:avLst/>
          </a:prstGeo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dirty="0">
              <a:latin typeface="Arial" pitchFamily="34" charset="0"/>
            </a:endParaRPr>
          </a:p>
          <a:p>
            <a:pPr eaLnBrk="1" hangingPunct="1">
              <a:spcBef>
                <a:spcPct val="0"/>
              </a:spcBef>
            </a:pPr>
            <a:r>
              <a:rPr lang="en-GB" dirty="0">
                <a:latin typeface="Arial" pitchFamily="34" charset="0"/>
              </a:rPr>
              <a:t>
</a:t>
            </a:r>
          </a:p>
        </p:txBody>
      </p:sp>
    </p:spTree>
    <p:extLst>
      <p:ext uri="{BB962C8B-B14F-4D97-AF65-F5344CB8AC3E}">
        <p14:creationId xmlns:p14="http://schemas.microsoft.com/office/powerpoint/2010/main" val="1472119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bwMode="auto">
          <a:xfrm>
            <a:off x="1168400" y="704850"/>
            <a:ext cx="4700588" cy="3525838"/>
          </a:xfrm>
          <a:solidFill>
            <a:srgbClr val="FFFFFF"/>
          </a:solidFill>
          <a:ln>
            <a:solidFill>
              <a:srgbClr val="000000"/>
            </a:solidFill>
            <a:miter lim="800000"/>
            <a:headEnd/>
            <a:tailEnd/>
          </a:ln>
        </p:spPr>
      </p:sp>
      <p:sp>
        <p:nvSpPr>
          <p:cNvPr id="922627" name="Rectangle 3"/>
          <p:cNvSpPr>
            <a:spLocks noGrp="1" noChangeArrowheads="1"/>
          </p:cNvSpPr>
          <p:nvPr>
            <p:ph type="body" idx="1"/>
          </p:nvPr>
        </p:nvSpPr>
        <p:spPr bwMode="auto">
          <a:xfrm>
            <a:off x="701993" y="4420315"/>
            <a:ext cx="5615940" cy="4187666"/>
          </a:xfrm>
          <a:prstGeom prst="rect">
            <a:avLst/>
          </a:prstGeo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dirty="0">
              <a:latin typeface="Arial" pitchFamily="34" charset="0"/>
            </a:endParaRPr>
          </a:p>
          <a:p>
            <a:pPr eaLnBrk="1" hangingPunct="1">
              <a:spcBef>
                <a:spcPct val="0"/>
              </a:spcBef>
            </a:pPr>
            <a:r>
              <a:rPr lang="en-GB" dirty="0">
                <a:latin typeface="Arial" pitchFamily="34" charset="0"/>
              </a:rPr>
              <a:t>
</a:t>
            </a:r>
          </a:p>
        </p:txBody>
      </p:sp>
    </p:spTree>
    <p:extLst>
      <p:ext uri="{BB962C8B-B14F-4D97-AF65-F5344CB8AC3E}">
        <p14:creationId xmlns:p14="http://schemas.microsoft.com/office/powerpoint/2010/main" val="3330270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Rot="1" noChangeAspect="1" noChangeArrowheads="1" noTextEdit="1"/>
          </p:cNvSpPr>
          <p:nvPr>
            <p:ph type="sldImg"/>
          </p:nvPr>
        </p:nvSpPr>
        <p:spPr bwMode="auto">
          <a:xfrm>
            <a:off x="1168400" y="704850"/>
            <a:ext cx="4700588" cy="3525838"/>
          </a:xfrm>
          <a:solidFill>
            <a:srgbClr val="FFFFFF"/>
          </a:solidFill>
          <a:ln>
            <a:solidFill>
              <a:srgbClr val="000000"/>
            </a:solidFill>
            <a:miter lim="800000"/>
            <a:headEnd/>
            <a:tailEnd/>
          </a:ln>
        </p:spPr>
      </p:sp>
      <p:sp>
        <p:nvSpPr>
          <p:cNvPr id="923651" name="Rectangle 3"/>
          <p:cNvSpPr>
            <a:spLocks noGrp="1" noChangeArrowheads="1"/>
          </p:cNvSpPr>
          <p:nvPr>
            <p:ph type="body" idx="1"/>
          </p:nvPr>
        </p:nvSpPr>
        <p:spPr bwMode="auto">
          <a:xfrm>
            <a:off x="701993" y="4420315"/>
            <a:ext cx="5615940" cy="4187666"/>
          </a:xfrm>
          <a:prstGeom prst="rect">
            <a:avLst/>
          </a:prstGeo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dirty="0">
              <a:latin typeface="Arial" pitchFamily="34" charset="0"/>
            </a:endParaRPr>
          </a:p>
        </p:txBody>
      </p:sp>
    </p:spTree>
    <p:extLst>
      <p:ext uri="{BB962C8B-B14F-4D97-AF65-F5344CB8AC3E}">
        <p14:creationId xmlns:p14="http://schemas.microsoft.com/office/powerpoint/2010/main" val="3555328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F4672B-F096-4E4B-9344-79C561DC2285}" type="slidenum">
              <a:rPr lang="en-US" smtClean="0">
                <a:solidFill>
                  <a:srgbClr val="000000"/>
                </a:solidFill>
                <a:latin typeface="Arial" pitchFamily="34" charset="0"/>
              </a:rPr>
              <a:pPr fontAlgn="base">
                <a:spcBef>
                  <a:spcPct val="0"/>
                </a:spcBef>
                <a:spcAft>
                  <a:spcPct val="0"/>
                </a:spcAft>
                <a:defRPr/>
              </a:pPr>
              <a:t>56</a:t>
            </a:fld>
            <a:endParaRPr lang="en-US">
              <a:solidFill>
                <a:srgbClr val="000000"/>
              </a:solidFill>
              <a:latin typeface="Arial" pitchFamily="34" charset="0"/>
            </a:endParaRPr>
          </a:p>
        </p:txBody>
      </p:sp>
      <p:sp>
        <p:nvSpPr>
          <p:cNvPr id="92467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24676"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2537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E597C-EEA6-4AF0-BCDE-5306DB874F8A}" type="slidenum">
              <a:rPr lang="en-US" smtClean="0">
                <a:solidFill>
                  <a:srgbClr val="000000"/>
                </a:solidFill>
                <a:latin typeface="Arial" pitchFamily="34" charset="0"/>
              </a:rPr>
              <a:pPr fontAlgn="base">
                <a:spcBef>
                  <a:spcPct val="0"/>
                </a:spcBef>
                <a:spcAft>
                  <a:spcPct val="0"/>
                </a:spcAft>
                <a:defRPr/>
              </a:pPr>
              <a:t>18</a:t>
            </a:fld>
            <a:endParaRPr lang="en-US">
              <a:solidFill>
                <a:srgbClr val="000000"/>
              </a:solidFill>
              <a:latin typeface="Arial" pitchFamily="34" charset="0"/>
            </a:endParaRPr>
          </a:p>
        </p:txBody>
      </p:sp>
      <p:sp>
        <p:nvSpPr>
          <p:cNvPr id="886787"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86788"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350316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D26F5-A25D-420D-A802-EDECDEC7F7F4}" type="slidenum">
              <a:rPr lang="en-US" smtClean="0">
                <a:solidFill>
                  <a:srgbClr val="000000"/>
                </a:solidFill>
                <a:latin typeface="Arial" pitchFamily="34" charset="0"/>
              </a:rPr>
              <a:pPr fontAlgn="base">
                <a:spcBef>
                  <a:spcPct val="0"/>
                </a:spcBef>
                <a:spcAft>
                  <a:spcPct val="0"/>
                </a:spcAft>
                <a:defRPr/>
              </a:pPr>
              <a:t>58</a:t>
            </a:fld>
            <a:endParaRPr lang="en-US">
              <a:solidFill>
                <a:srgbClr val="000000"/>
              </a:solidFill>
              <a:latin typeface="Arial" pitchFamily="34" charset="0"/>
            </a:endParaRPr>
          </a:p>
        </p:txBody>
      </p:sp>
      <p:sp>
        <p:nvSpPr>
          <p:cNvPr id="92672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26724"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3755679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7C26AB-CAAC-46CE-9C49-57D8106E9B68}" type="slidenum">
              <a:rPr lang="en-US" smtClean="0">
                <a:solidFill>
                  <a:srgbClr val="000000"/>
                </a:solidFill>
                <a:latin typeface="Arial" pitchFamily="34" charset="0"/>
              </a:rPr>
              <a:pPr fontAlgn="base">
                <a:spcBef>
                  <a:spcPct val="0"/>
                </a:spcBef>
                <a:spcAft>
                  <a:spcPct val="0"/>
                </a:spcAft>
                <a:defRPr/>
              </a:pPr>
              <a:t>60</a:t>
            </a:fld>
            <a:endParaRPr lang="en-US">
              <a:solidFill>
                <a:srgbClr val="000000"/>
              </a:solidFill>
              <a:latin typeface="Arial" pitchFamily="34" charset="0"/>
            </a:endParaRPr>
          </a:p>
        </p:txBody>
      </p:sp>
      <p:sp>
        <p:nvSpPr>
          <p:cNvPr id="92877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2877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25767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850296-E2E0-455A-B914-26D829CC06EE}" type="slidenum">
              <a:rPr lang="en-US" smtClean="0">
                <a:solidFill>
                  <a:srgbClr val="000000"/>
                </a:solidFill>
                <a:latin typeface="Arial" pitchFamily="34" charset="0"/>
              </a:rPr>
              <a:pPr fontAlgn="base">
                <a:spcBef>
                  <a:spcPct val="0"/>
                </a:spcBef>
                <a:spcAft>
                  <a:spcPct val="0"/>
                </a:spcAft>
                <a:defRPr/>
              </a:pPr>
              <a:t>62</a:t>
            </a:fld>
            <a:endParaRPr lang="en-US">
              <a:solidFill>
                <a:srgbClr val="000000"/>
              </a:solidFill>
              <a:latin typeface="Arial" pitchFamily="34" charset="0"/>
            </a:endParaRPr>
          </a:p>
        </p:txBody>
      </p:sp>
      <p:sp>
        <p:nvSpPr>
          <p:cNvPr id="930819"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30820"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442392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BD79A3-1694-493C-9D97-17715343F5EE}" type="slidenum">
              <a:rPr lang="en-US" smtClean="0">
                <a:solidFill>
                  <a:srgbClr val="000000"/>
                </a:solidFill>
                <a:latin typeface="Arial" pitchFamily="34" charset="0"/>
              </a:rPr>
              <a:pPr fontAlgn="base">
                <a:spcBef>
                  <a:spcPct val="0"/>
                </a:spcBef>
                <a:spcAft>
                  <a:spcPct val="0"/>
                </a:spcAft>
                <a:defRPr/>
              </a:pPr>
              <a:t>63</a:t>
            </a:fld>
            <a:endParaRPr lang="en-US">
              <a:solidFill>
                <a:srgbClr val="000000"/>
              </a:solidFill>
              <a:latin typeface="Arial" pitchFamily="34" charset="0"/>
            </a:endParaRPr>
          </a:p>
        </p:txBody>
      </p:sp>
      <p:sp>
        <p:nvSpPr>
          <p:cNvPr id="93184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31844"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1431307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35991" y="4420951"/>
            <a:ext cx="5147944" cy="4187347"/>
          </a:xfrm>
          <a:prstGeom prst="rect">
            <a:avLst/>
          </a:prstGeom>
        </p:spPr>
        <p:txBody>
          <a:bodyPr lIns="92028" tIns="92028" rIns="92028" bIns="92028" anchor="ctr" anchorCtr="0">
            <a:noAutofit/>
          </a:bodyPr>
          <a:lstStyle/>
          <a:p>
            <a:pPr>
              <a:spcBef>
                <a:spcPts val="0"/>
              </a:spcBef>
            </a:pPr>
            <a:endParaRPr/>
          </a:p>
        </p:txBody>
      </p:sp>
      <p:sp>
        <p:nvSpPr>
          <p:cNvPr id="126" name="Shape 126"/>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99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07730F4-7FDD-4D3D-99E5-8372C71CF94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8413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683B1E-6AD2-4096-94C6-C4E9459733CA}" type="slidenum">
              <a:rPr lang="en-US" smtClean="0">
                <a:solidFill>
                  <a:srgbClr val="000000"/>
                </a:solidFill>
                <a:latin typeface="Arial" pitchFamily="34" charset="0"/>
              </a:rPr>
              <a:pPr fontAlgn="base">
                <a:spcBef>
                  <a:spcPct val="0"/>
                </a:spcBef>
                <a:spcAft>
                  <a:spcPct val="0"/>
                </a:spcAft>
                <a:defRPr/>
              </a:pPr>
              <a:t>20</a:t>
            </a:fld>
            <a:endParaRPr lang="en-US">
              <a:solidFill>
                <a:srgbClr val="000000"/>
              </a:solidFill>
              <a:latin typeface="Arial" pitchFamily="34" charset="0"/>
            </a:endParaRPr>
          </a:p>
        </p:txBody>
      </p:sp>
      <p:sp>
        <p:nvSpPr>
          <p:cNvPr id="887811"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87812"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279862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06C1F7-A711-43C1-9024-9FF270942FB7}" type="slidenum">
              <a:rPr lang="en-US" smtClean="0">
                <a:solidFill>
                  <a:srgbClr val="000000"/>
                </a:solidFill>
                <a:latin typeface="Arial" pitchFamily="34" charset="0"/>
              </a:rPr>
              <a:pPr fontAlgn="base">
                <a:spcBef>
                  <a:spcPct val="0"/>
                </a:spcBef>
                <a:spcAft>
                  <a:spcPct val="0"/>
                </a:spcAft>
                <a:defRPr/>
              </a:pPr>
              <a:t>21</a:t>
            </a:fld>
            <a:endParaRPr lang="en-US">
              <a:solidFill>
                <a:srgbClr val="000000"/>
              </a:solidFill>
              <a:latin typeface="Arial" pitchFamily="34" charset="0"/>
            </a:endParaRPr>
          </a:p>
        </p:txBody>
      </p:sp>
      <p:sp>
        <p:nvSpPr>
          <p:cNvPr id="88883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888836" name="Rectangle 3"/>
          <p:cNvSpPr>
            <a:spLocks noGrp="1" noChangeArrowheads="1"/>
          </p:cNvSpPr>
          <p:nvPr>
            <p:ph type="body" idx="1"/>
          </p:nvPr>
        </p:nvSpPr>
        <p:spPr bwMode="auto">
          <a:xfrm>
            <a:off x="701993" y="4420315"/>
            <a:ext cx="5615940" cy="4187666"/>
          </a:xfrm>
          <a:prstGeom prst="rect">
            <a:avLst/>
          </a:prstGeom>
          <a:noFill/>
        </p:spPr>
        <p:txBody>
          <a:bodyPr wrap="square" numCol="1" anchor="t" anchorCtr="0" compatLnSpc="1">
            <a:prstTxWarp prst="textNoShape">
              <a:avLst/>
            </a:prstTxWarp>
          </a:bodyPr>
          <a:lstStyle/>
          <a:p>
            <a:pPr eaLnBrk="1" hangingPunct="1">
              <a:spcBef>
                <a:spcPct val="0"/>
              </a:spcBef>
            </a:pPr>
            <a:endParaRPr lang="en-US">
              <a:latin typeface="Arial" pitchFamily="34" charset="0"/>
            </a:endParaRPr>
          </a:p>
        </p:txBody>
      </p:sp>
    </p:spTree>
    <p:extLst>
      <p:ext uri="{BB962C8B-B14F-4D97-AF65-F5344CB8AC3E}">
        <p14:creationId xmlns:p14="http://schemas.microsoft.com/office/powerpoint/2010/main" val="426859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07730F4-7FDD-4D3D-99E5-8372C71CF94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0868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a:xfrm>
            <a:off x="701993" y="4420315"/>
            <a:ext cx="5615940" cy="418766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07730F4-7FDD-4D3D-99E5-8372C71CF94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77048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0B4094"/>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rgbClr val="2540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149823" cy="11498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9359"/>
            <a:ext cx="1792287" cy="63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1" y="6023492"/>
            <a:ext cx="890337" cy="689872"/>
          </a:xfrm>
          <a:prstGeom prst="rect">
            <a:avLst/>
          </a:prstGeom>
        </p:spPr>
      </p:pic>
    </p:spTree>
    <p:extLst>
      <p:ext uri="{BB962C8B-B14F-4D97-AF65-F5344CB8AC3E}">
        <p14:creationId xmlns:p14="http://schemas.microsoft.com/office/powerpoint/2010/main" val="41016698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2854892" y="6675119"/>
            <a:ext cx="3442674"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C00000"/>
                </a:solidFill>
                <a:effectLst/>
                <a:uLnTx/>
                <a:uFillTx/>
                <a:latin typeface="Arial" charset="0"/>
                <a:ea typeface="+mn-ea"/>
                <a:cs typeface="+mn-cs"/>
              </a:rPr>
              <a:t>MidAtlantic AIDS Education and Training Center</a:t>
            </a:r>
          </a:p>
        </p:txBody>
      </p:sp>
      <p:sp>
        <p:nvSpPr>
          <p:cNvPr id="2" name="Title 1"/>
          <p:cNvSpPr>
            <a:spLocks noGrp="1"/>
          </p:cNvSpPr>
          <p:nvPr>
            <p:ph type="title"/>
          </p:nvPr>
        </p:nvSpPr>
        <p:spPr/>
        <p:txBody>
          <a:bodyPr/>
          <a:lstStyle>
            <a:lvl1pPr>
              <a:defRPr>
                <a:solidFill>
                  <a:srgbClr val="EBC900"/>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1C76CC5-22A4-4AE5-BE33-E6B06D519986}" type="slidenum">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9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408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rgbClr val="25408F"/>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6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solidFill>
                  <a:srgbClr val="25408F"/>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dirty="0"/>
              <a:t>Click to edit Master title style</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5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8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sv-SE"/>
              <a:t>Linda R. Frank, PhD, MSN, ACRN, FAAN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111079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1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pPr>
                <a:defRPr/>
              </a:pPr>
              <a:t>‹#›</a:t>
            </a:fld>
            <a:endParaRPr lang="en-US"/>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3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pPr>
                <a:defRPr/>
              </a:pPr>
              <a:t>‹#›</a:t>
            </a:fld>
            <a:endParaRPr lang="en-US"/>
          </a:p>
        </p:txBody>
      </p:sp>
    </p:spTree>
    <p:extLst>
      <p:ext uri="{BB962C8B-B14F-4D97-AF65-F5344CB8AC3E}">
        <p14:creationId xmlns:p14="http://schemas.microsoft.com/office/powerpoint/2010/main" val="2033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bright="70000" contrast="-70000"/>
            <a:extLst>
              <a:ext uri="{BEBA8EAE-BF5A-486C-A8C5-ECC9F3942E4B}">
                <a14:imgProps xmlns:a14="http://schemas.microsoft.com/office/drawing/2010/main">
                  <a14:imgLayer r:embed="rId13">
                    <a14:imgEffect>
                      <a14:colorTemperature colorTemp="2979"/>
                    </a14:imgEffect>
                    <a14:imgEffect>
                      <a14:saturation sa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62000" y="61722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19" r:id="rId2"/>
    <p:sldLayoutId id="2147483721" r:id="rId3"/>
    <p:sldLayoutId id="2147483723" r:id="rId4"/>
    <p:sldLayoutId id="2147483739" r:id="rId5"/>
    <p:sldLayoutId id="2147483716" r:id="rId6"/>
    <p:sldLayoutId id="2147483724" r:id="rId7"/>
    <p:sldLayoutId id="2147483725" r:id="rId8"/>
    <p:sldLayoutId id="2147483717" r:id="rId9"/>
    <p:sldLayoutId id="2147483740" r:id="rId10"/>
  </p:sldLayoutIdLst>
  <p:hf hdr="0" dt="0"/>
  <p:txStyles>
    <p:titleStyle>
      <a:lvl1pPr algn="ctr" rtl="0" eaLnBrk="0" fontAlgn="base" hangingPunct="0">
        <a:spcBef>
          <a:spcPct val="0"/>
        </a:spcBef>
        <a:spcAft>
          <a:spcPct val="0"/>
        </a:spcAft>
        <a:defRPr sz="3600" kern="1200">
          <a:solidFill>
            <a:srgbClr val="25408F"/>
          </a:solidFill>
          <a:latin typeface="+mj-lt"/>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25408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25408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B4094"/>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62000" y="62484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41018056"/>
      </p:ext>
    </p:extLst>
  </p:cSld>
  <p:clrMap bg1="lt1" tx1="dk1" bg2="lt2" tx2="dk2" accent1="accent1" accent2="accent2" accent3="accent3" accent4="accent4" accent5="accent5" accent6="accent6" hlink="hlink" folHlink="folHlink"/>
  <p:sldLayoutIdLst>
    <p:sldLayoutId id="2147483742" r:id="rId1"/>
  </p:sldLayoutIdLst>
  <p:hf hdr="0" dt="0"/>
  <p:txStyles>
    <p:titleStyle>
      <a:lvl1pPr algn="ctr" rtl="0" eaLnBrk="0" fontAlgn="base" hangingPunct="0">
        <a:spcBef>
          <a:spcPct val="0"/>
        </a:spcBef>
        <a:spcAft>
          <a:spcPct val="0"/>
        </a:spcAft>
        <a:defRPr sz="3600" kern="1200">
          <a:solidFill>
            <a:srgbClr val="EBC900"/>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rgbClr val="EBC90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www.cdc.gov/hiv/statistics/overview/ataglance.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dhhr.wv.gov/oeps/std-hiv-hep/HIV_AIDS/Documents/HIV%20Surveillance%20Summary%202018.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hhr.wv.gov/oeps/std-hiv-hep/HIV_AIDS/Documents/HIV%20Surveillance%20Summary%202018.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2.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6.jpe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64.xml.rels><?xml version="1.0" encoding="UTF-8" standalone="yes"?>
<Relationships xmlns="http://schemas.openxmlformats.org/package/2006/relationships"><Relationship Id="rId3" Type="http://schemas.openxmlformats.org/officeDocument/2006/relationships/hyperlink" Target="mailto:maaetc@pitt.edu"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www.pamaaetc.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HIV Fundamentals</a:t>
            </a:r>
            <a:br>
              <a:rPr lang="en-US" dirty="0"/>
            </a:br>
            <a:r>
              <a:rPr lang="en-US" dirty="0"/>
              <a:t>Bluefield State College</a:t>
            </a:r>
            <a:br>
              <a:rPr lang="en-US" dirty="0"/>
            </a:br>
            <a:r>
              <a:rPr lang="en-US" dirty="0"/>
              <a:t>August 18, 2020	</a:t>
            </a:r>
          </a:p>
        </p:txBody>
      </p:sp>
      <p:sp>
        <p:nvSpPr>
          <p:cNvPr id="3" name="Subtitle 2"/>
          <p:cNvSpPr>
            <a:spLocks noGrp="1"/>
          </p:cNvSpPr>
          <p:nvPr>
            <p:ph type="subTitle" idx="1"/>
          </p:nvPr>
        </p:nvSpPr>
        <p:spPr/>
        <p:txBody>
          <a:bodyPr/>
          <a:lstStyle/>
          <a:p>
            <a:r>
              <a:rPr lang="en-US" dirty="0"/>
              <a:t>Carolyn Kidd RN ACRN</a:t>
            </a:r>
          </a:p>
          <a:p>
            <a:r>
              <a:rPr lang="en-US" dirty="0"/>
              <a:t>Clinical Nurse Educator</a:t>
            </a:r>
          </a:p>
          <a:p>
            <a:r>
              <a:rPr lang="en-US" dirty="0" err="1"/>
              <a:t>MidAtlantic</a:t>
            </a:r>
            <a:r>
              <a:rPr lang="en-US" dirty="0"/>
              <a:t> AETC</a:t>
            </a:r>
          </a:p>
        </p:txBody>
      </p:sp>
      <p:sp>
        <p:nvSpPr>
          <p:cNvPr id="5" name="Slide Number Placeholder 4"/>
          <p:cNvSpPr>
            <a:spLocks noGrp="1"/>
          </p:cNvSpPr>
          <p:nvPr>
            <p:ph type="sldNum" sz="quarter" idx="12"/>
          </p:nvPr>
        </p:nvSpPr>
        <p:spPr/>
        <p:txBody>
          <a:bodyPr/>
          <a:lstStyle/>
          <a:p>
            <a:pPr>
              <a:defRPr/>
            </a:pPr>
            <a:fld id="{0F07559F-B460-4081-B504-D9BAE62CBC3B}" type="slidenum">
              <a:rPr lang="en-US" smtClean="0"/>
              <a:pPr>
                <a:defRPr/>
              </a:pPr>
              <a:t>1</a:t>
            </a:fld>
            <a:endParaRPr lang="en-US"/>
          </a:p>
        </p:txBody>
      </p:sp>
    </p:spTree>
    <p:extLst>
      <p:ext uri="{BB962C8B-B14F-4D97-AF65-F5344CB8AC3E}">
        <p14:creationId xmlns:p14="http://schemas.microsoft.com/office/powerpoint/2010/main" val="128105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Intimate Partner Violence</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10</a:t>
            </a:fld>
            <a:endParaRPr lang="en-US"/>
          </a:p>
        </p:txBody>
      </p:sp>
      <p:grpSp>
        <p:nvGrpSpPr>
          <p:cNvPr id="6" name="Group 5">
            <a:extLst>
              <a:ext uri="{FF2B5EF4-FFF2-40B4-BE49-F238E27FC236}">
                <a16:creationId xmlns:a16="http://schemas.microsoft.com/office/drawing/2014/main" id="{DA4E2DA2-5AE5-4A53-A59C-19BEA4C09E0C}"/>
              </a:ext>
            </a:extLst>
          </p:cNvPr>
          <p:cNvGrpSpPr/>
          <p:nvPr/>
        </p:nvGrpSpPr>
        <p:grpSpPr>
          <a:xfrm>
            <a:off x="3214298" y="1143000"/>
            <a:ext cx="5929702" cy="4715018"/>
            <a:chOff x="3214298" y="1143000"/>
            <a:chExt cx="5929702" cy="4715018"/>
          </a:xfrm>
        </p:grpSpPr>
        <p:pic>
          <p:nvPicPr>
            <p:cNvPr id="7" name="Picture 6">
              <a:extLst>
                <a:ext uri="{FF2B5EF4-FFF2-40B4-BE49-F238E27FC236}">
                  <a16:creationId xmlns:a16="http://schemas.microsoft.com/office/drawing/2014/main" id="{DDF4D9CA-D7F7-47AA-9AD3-2C2AF9CE7D4C}"/>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06A85A6B-8BCE-4789-B0D5-E13C48306E12}"/>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DDEB3764-045D-4A93-A031-92E31F587DD5}"/>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A30FA8CF-AA7D-4272-B45F-A2485B63AF5C}"/>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307DC0AC-0D7D-4D4C-B885-73CE128B5A8B}"/>
              </a:ext>
            </a:extLst>
          </p:cNvPr>
          <p:cNvSpPr txBox="1"/>
          <p:nvPr/>
        </p:nvSpPr>
        <p:spPr>
          <a:xfrm>
            <a:off x="609600" y="2954027"/>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189561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Clean syringes and works for persons who inject substances</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11</a:t>
            </a:fld>
            <a:endParaRPr lang="en-US"/>
          </a:p>
        </p:txBody>
      </p:sp>
      <p:grpSp>
        <p:nvGrpSpPr>
          <p:cNvPr id="6" name="Group 5">
            <a:extLst>
              <a:ext uri="{FF2B5EF4-FFF2-40B4-BE49-F238E27FC236}">
                <a16:creationId xmlns:a16="http://schemas.microsoft.com/office/drawing/2014/main" id="{D658B860-3ED3-467A-8423-C9A2B501679D}"/>
              </a:ext>
            </a:extLst>
          </p:cNvPr>
          <p:cNvGrpSpPr/>
          <p:nvPr/>
        </p:nvGrpSpPr>
        <p:grpSpPr>
          <a:xfrm>
            <a:off x="3124200" y="2142982"/>
            <a:ext cx="5929702" cy="4715018"/>
            <a:chOff x="3214298" y="1143000"/>
            <a:chExt cx="5929702" cy="4715018"/>
          </a:xfrm>
        </p:grpSpPr>
        <p:pic>
          <p:nvPicPr>
            <p:cNvPr id="7" name="Picture 6">
              <a:extLst>
                <a:ext uri="{FF2B5EF4-FFF2-40B4-BE49-F238E27FC236}">
                  <a16:creationId xmlns:a16="http://schemas.microsoft.com/office/drawing/2014/main" id="{1F567BAA-F61F-4829-ABAA-8A4FBD583FF9}"/>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24914B7F-D3AE-461C-BC23-3801607D5B7B}"/>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AC5C9275-6F1E-463B-AF19-2F576C5444FE}"/>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9AB7EAB4-DCA5-47E8-A544-B911C50D789A}"/>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784AD03F-F1B2-44DA-A458-E0233A47D15F}"/>
              </a:ext>
            </a:extLst>
          </p:cNvPr>
          <p:cNvSpPr txBox="1"/>
          <p:nvPr/>
        </p:nvSpPr>
        <p:spPr>
          <a:xfrm>
            <a:off x="338404" y="3925342"/>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50253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Sexual intercourse with a person with HIV whose viral load is suppressed</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12</a:t>
            </a:fld>
            <a:endParaRPr lang="en-US"/>
          </a:p>
        </p:txBody>
      </p:sp>
      <p:grpSp>
        <p:nvGrpSpPr>
          <p:cNvPr id="6" name="Group 5">
            <a:extLst>
              <a:ext uri="{FF2B5EF4-FFF2-40B4-BE49-F238E27FC236}">
                <a16:creationId xmlns:a16="http://schemas.microsoft.com/office/drawing/2014/main" id="{7D552D92-99EB-4A84-A221-E6B901C05DC5}"/>
              </a:ext>
            </a:extLst>
          </p:cNvPr>
          <p:cNvGrpSpPr/>
          <p:nvPr/>
        </p:nvGrpSpPr>
        <p:grpSpPr>
          <a:xfrm>
            <a:off x="3124200" y="2142982"/>
            <a:ext cx="5929702" cy="4715018"/>
            <a:chOff x="3214298" y="1143000"/>
            <a:chExt cx="5929702" cy="4715018"/>
          </a:xfrm>
        </p:grpSpPr>
        <p:pic>
          <p:nvPicPr>
            <p:cNvPr id="7" name="Picture 6">
              <a:extLst>
                <a:ext uri="{FF2B5EF4-FFF2-40B4-BE49-F238E27FC236}">
                  <a16:creationId xmlns:a16="http://schemas.microsoft.com/office/drawing/2014/main" id="{01534CC1-EB68-479F-A53A-AFB23E4E34C0}"/>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A5D0F9A4-9F5D-4830-B864-C272F64CCF69}"/>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76A31F4F-4649-4686-82A0-A4E345B43099}"/>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52944EA3-4193-41D5-BE7C-6CF056FF5BBB}"/>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09AF21BC-398C-4453-8DEA-1D8B8B86E18A}"/>
              </a:ext>
            </a:extLst>
          </p:cNvPr>
          <p:cNvSpPr txBox="1"/>
          <p:nvPr/>
        </p:nvSpPr>
        <p:spPr>
          <a:xfrm>
            <a:off x="383940" y="3903422"/>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329653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Blood donation</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13</a:t>
            </a:fld>
            <a:endParaRPr lang="en-US"/>
          </a:p>
        </p:txBody>
      </p:sp>
      <p:grpSp>
        <p:nvGrpSpPr>
          <p:cNvPr id="6" name="Group 5">
            <a:extLst>
              <a:ext uri="{FF2B5EF4-FFF2-40B4-BE49-F238E27FC236}">
                <a16:creationId xmlns:a16="http://schemas.microsoft.com/office/drawing/2014/main" id="{0BBC8DE8-6BA6-484B-B80A-6F82C43B4828}"/>
              </a:ext>
            </a:extLst>
          </p:cNvPr>
          <p:cNvGrpSpPr/>
          <p:nvPr/>
        </p:nvGrpSpPr>
        <p:grpSpPr>
          <a:xfrm>
            <a:off x="2452298" y="2142982"/>
            <a:ext cx="5929702" cy="4715018"/>
            <a:chOff x="3214298" y="1143000"/>
            <a:chExt cx="5929702" cy="4715018"/>
          </a:xfrm>
        </p:grpSpPr>
        <p:pic>
          <p:nvPicPr>
            <p:cNvPr id="7" name="Picture 6">
              <a:extLst>
                <a:ext uri="{FF2B5EF4-FFF2-40B4-BE49-F238E27FC236}">
                  <a16:creationId xmlns:a16="http://schemas.microsoft.com/office/drawing/2014/main" id="{C071BA4B-AF70-44B0-ABA8-AE19C1027A04}"/>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EEF3C2B3-40D0-4043-A3DF-CC0FC56B2FFC}"/>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0BD7500E-58D3-4F56-8504-5BF79C99BD54}"/>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B5FC08AF-72DB-4815-8161-26C68AAC1207}"/>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99E349CC-2871-4382-A32E-0984727D43AB}"/>
              </a:ext>
            </a:extLst>
          </p:cNvPr>
          <p:cNvSpPr txBox="1"/>
          <p:nvPr/>
        </p:nvSpPr>
        <p:spPr>
          <a:xfrm>
            <a:off x="-627788" y="3855405"/>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259352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Alcohol and substance misuse</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14</a:t>
            </a:fld>
            <a:endParaRPr lang="en-US"/>
          </a:p>
        </p:txBody>
      </p:sp>
      <p:grpSp>
        <p:nvGrpSpPr>
          <p:cNvPr id="6" name="Group 5">
            <a:extLst>
              <a:ext uri="{FF2B5EF4-FFF2-40B4-BE49-F238E27FC236}">
                <a16:creationId xmlns:a16="http://schemas.microsoft.com/office/drawing/2014/main" id="{51B3ECC8-430A-4140-A4F2-DADB6958F415}"/>
              </a:ext>
            </a:extLst>
          </p:cNvPr>
          <p:cNvGrpSpPr/>
          <p:nvPr/>
        </p:nvGrpSpPr>
        <p:grpSpPr>
          <a:xfrm>
            <a:off x="2483400" y="2036619"/>
            <a:ext cx="5929702" cy="4715018"/>
            <a:chOff x="3214298" y="1143000"/>
            <a:chExt cx="5929702" cy="4715018"/>
          </a:xfrm>
        </p:grpSpPr>
        <p:pic>
          <p:nvPicPr>
            <p:cNvPr id="7" name="Picture 6">
              <a:extLst>
                <a:ext uri="{FF2B5EF4-FFF2-40B4-BE49-F238E27FC236}">
                  <a16:creationId xmlns:a16="http://schemas.microsoft.com/office/drawing/2014/main" id="{B470AFC8-6D19-4D6F-BF0E-A537C532C7D2}"/>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4FD3AFDB-59B7-40CB-AFA7-CC134024E95E}"/>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250ACEBC-D164-4344-97EE-B121DD7C61E5}"/>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ADE45A2D-F117-4DF3-8073-B89106FD4678}"/>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F6B3F076-40BC-473C-9D16-9C5AB3502E09}"/>
              </a:ext>
            </a:extLst>
          </p:cNvPr>
          <p:cNvSpPr txBox="1"/>
          <p:nvPr/>
        </p:nvSpPr>
        <p:spPr>
          <a:xfrm>
            <a:off x="-627788" y="3855405"/>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1615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Women who have sex with other women</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15</a:t>
            </a:fld>
            <a:endParaRPr lang="en-US"/>
          </a:p>
        </p:txBody>
      </p:sp>
      <p:grpSp>
        <p:nvGrpSpPr>
          <p:cNvPr id="6" name="Group 5">
            <a:extLst>
              <a:ext uri="{FF2B5EF4-FFF2-40B4-BE49-F238E27FC236}">
                <a16:creationId xmlns:a16="http://schemas.microsoft.com/office/drawing/2014/main" id="{44832641-8D56-4C46-ADD4-66F01888FB07}"/>
              </a:ext>
            </a:extLst>
          </p:cNvPr>
          <p:cNvGrpSpPr/>
          <p:nvPr/>
        </p:nvGrpSpPr>
        <p:grpSpPr>
          <a:xfrm>
            <a:off x="2757098" y="2036619"/>
            <a:ext cx="5929702" cy="4715018"/>
            <a:chOff x="3214298" y="1143000"/>
            <a:chExt cx="5929702" cy="4715018"/>
          </a:xfrm>
        </p:grpSpPr>
        <p:pic>
          <p:nvPicPr>
            <p:cNvPr id="7" name="Picture 6">
              <a:extLst>
                <a:ext uri="{FF2B5EF4-FFF2-40B4-BE49-F238E27FC236}">
                  <a16:creationId xmlns:a16="http://schemas.microsoft.com/office/drawing/2014/main" id="{7636B755-72DD-40EF-8F15-CFD829DB882E}"/>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858439CE-4A01-4F95-BD71-FEE6BE8FA354}"/>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9199F47D-7552-4FB8-8D44-BB728AC59D5D}"/>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D959C72A-F41B-4BE2-AFFF-09A0CA4AB25B}"/>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820C664D-421C-4F34-ACD4-59D772338E1F}"/>
              </a:ext>
            </a:extLst>
          </p:cNvPr>
          <p:cNvSpPr txBox="1"/>
          <p:nvPr/>
        </p:nvSpPr>
        <p:spPr>
          <a:xfrm>
            <a:off x="-627788" y="3855405"/>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124773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2286000" y="76200"/>
            <a:ext cx="5429250" cy="1371600"/>
          </a:xfrm>
        </p:spPr>
        <p:txBody>
          <a:bodyPr/>
          <a:lstStyle/>
          <a:p>
            <a:pPr eaLnBrk="1" hangingPunct="1"/>
            <a:r>
              <a:rPr lang="en-US" dirty="0">
                <a:cs typeface="Tahoma" pitchFamily="34" charset="0"/>
              </a:rPr>
              <a:t>HIV-1 Infection </a:t>
            </a:r>
          </a:p>
        </p:txBody>
      </p:sp>
      <p:sp>
        <p:nvSpPr>
          <p:cNvPr id="582659" name="Rectangle 3"/>
          <p:cNvSpPr>
            <a:spLocks noGrp="1" noChangeArrowheads="1"/>
          </p:cNvSpPr>
          <p:nvPr>
            <p:ph type="body" idx="1"/>
          </p:nvPr>
        </p:nvSpPr>
        <p:spPr/>
        <p:txBody>
          <a:bodyPr/>
          <a:lstStyle/>
          <a:p>
            <a:pPr eaLnBrk="1" hangingPunct="1"/>
            <a:r>
              <a:rPr lang="en-US" dirty="0">
                <a:cs typeface="Tahoma" pitchFamily="34" charset="0"/>
              </a:rPr>
              <a:t>Initial description and early spread:</a:t>
            </a:r>
          </a:p>
          <a:p>
            <a:pPr lvl="1" eaLnBrk="1" hangingPunct="1"/>
            <a:r>
              <a:rPr lang="en-US" dirty="0">
                <a:cs typeface="Tahoma" pitchFamily="34" charset="0"/>
              </a:rPr>
              <a:t>Morbidity and Mortality Weekly Report (MMWR) June 5 1981, described </a:t>
            </a:r>
            <a:r>
              <a:rPr lang="en-US" i="1" dirty="0">
                <a:cs typeface="Tahoma" pitchFamily="34" charset="0"/>
              </a:rPr>
              <a:t>Pneumocystis </a:t>
            </a:r>
            <a:r>
              <a:rPr lang="en-US" i="1" dirty="0" err="1">
                <a:cs typeface="Tahoma" pitchFamily="34" charset="0"/>
              </a:rPr>
              <a:t>jiroveci</a:t>
            </a:r>
            <a:r>
              <a:rPr lang="en-US" i="1" dirty="0">
                <a:cs typeface="Tahoma" pitchFamily="34" charset="0"/>
              </a:rPr>
              <a:t> </a:t>
            </a:r>
            <a:r>
              <a:rPr lang="en-US" dirty="0">
                <a:cs typeface="Tahoma" pitchFamily="34" charset="0"/>
              </a:rPr>
              <a:t>pneumonia in men who have sex with men (MSM), LA and NYC</a:t>
            </a:r>
          </a:p>
          <a:p>
            <a:pPr lvl="1" eaLnBrk="1" hangingPunct="1"/>
            <a:r>
              <a:rPr lang="en-US" dirty="0">
                <a:cs typeface="Tahoma" pitchFamily="34" charset="0"/>
              </a:rPr>
              <a:t>July 1981, patients with Kaposi’s sarcoma reported</a:t>
            </a:r>
          </a:p>
          <a:p>
            <a:pPr lvl="1" eaLnBrk="1" hangingPunct="1"/>
            <a:r>
              <a:rPr lang="en-US" dirty="0">
                <a:cs typeface="Tahoma" pitchFamily="34" charset="0"/>
              </a:rPr>
              <a:t>Many causes considered: lifestyle, other infectious agents, drug abuse</a:t>
            </a:r>
          </a:p>
          <a:p>
            <a:pPr lvl="1" eaLnBrk="1" hangingPunct="1"/>
            <a:r>
              <a:rPr lang="en-US" dirty="0">
                <a:cs typeface="Tahoma" pitchFamily="34" charset="0"/>
              </a:rPr>
              <a:t>HIV itself was not identified for another 2 years¹</a:t>
            </a:r>
          </a:p>
          <a:p>
            <a:pPr lvl="2" eaLnBrk="1" hangingPunct="1"/>
            <a:r>
              <a:rPr lang="en-US" dirty="0">
                <a:cs typeface="Tahoma" pitchFamily="34" charset="0"/>
              </a:rPr>
              <a:t>The HIV epidemic spread rapidly and silently in the absence of testing</a:t>
            </a:r>
          </a:p>
          <a:p>
            <a:pPr lvl="1" eaLnBrk="1" hangingPunct="1"/>
            <a:r>
              <a:rPr lang="en-US" dirty="0">
                <a:cs typeface="Tahoma" pitchFamily="34" charset="0"/>
              </a:rPr>
              <a:t>Problem became designated as Acquired Immune Deficiency Syndrome (AIDS)</a:t>
            </a:r>
          </a:p>
          <a:p>
            <a:pPr lvl="1" eaLnBrk="1" hangingPunct="1"/>
            <a:endParaRPr lang="en-US" sz="1800" dirty="0">
              <a:cs typeface="Tahoma" pitchFamily="34" charset="0"/>
            </a:endParaRPr>
          </a:p>
        </p:txBody>
      </p:sp>
      <p:sp>
        <p:nvSpPr>
          <p:cNvPr id="573444" name="Footer Placeholder 1"/>
          <p:cNvSpPr>
            <a:spLocks noGrp="1"/>
          </p:cNvSpPr>
          <p:nvPr>
            <p:ph type="ftr" sz="quarter" idx="11"/>
          </p:nvPr>
        </p:nvSpPr>
        <p:spPr>
          <a:xfrm>
            <a:off x="533400" y="6126162"/>
            <a:ext cx="8229600" cy="427037"/>
          </a:xfrm>
        </p:spPr>
        <p:txBody>
          <a:bodyPr/>
          <a:lstStyle/>
          <a:p>
            <a:pPr fontAlgn="base">
              <a:spcBef>
                <a:spcPct val="0"/>
              </a:spcBef>
              <a:spcAft>
                <a:spcPct val="0"/>
              </a:spcAft>
              <a:defRPr/>
            </a:pPr>
            <a:r>
              <a:rPr lang="en-US" sz="1100" dirty="0">
                <a:solidFill>
                  <a:schemeClr val="bg1"/>
                </a:solidFill>
                <a:latin typeface="Tahoma" pitchFamily="34" charset="0"/>
              </a:rPr>
              <a:t>1.Barre-Sinoussi F, </a:t>
            </a:r>
            <a:r>
              <a:rPr lang="en-US" sz="1100" dirty="0" err="1">
                <a:solidFill>
                  <a:schemeClr val="bg1"/>
                </a:solidFill>
                <a:latin typeface="Tahoma" pitchFamily="34" charset="0"/>
              </a:rPr>
              <a:t>Chermann</a:t>
            </a:r>
            <a:r>
              <a:rPr lang="en-US" sz="1100" dirty="0">
                <a:solidFill>
                  <a:schemeClr val="bg1"/>
                </a:solidFill>
                <a:latin typeface="Tahoma" pitchFamily="34" charset="0"/>
              </a:rPr>
              <a:t> JC, Rey F, </a:t>
            </a:r>
            <a:r>
              <a:rPr lang="en-US" sz="1100" dirty="0" err="1">
                <a:solidFill>
                  <a:schemeClr val="bg1"/>
                </a:solidFill>
                <a:latin typeface="Tahoma" pitchFamily="34" charset="0"/>
              </a:rPr>
              <a:t>Nugeyre</a:t>
            </a:r>
            <a:r>
              <a:rPr lang="en-US" sz="1100" dirty="0">
                <a:solidFill>
                  <a:schemeClr val="bg1"/>
                </a:solidFill>
                <a:latin typeface="Tahoma" pitchFamily="34" charset="0"/>
              </a:rPr>
              <a:t> MT, </a:t>
            </a:r>
            <a:r>
              <a:rPr lang="en-US" sz="1100" dirty="0" err="1">
                <a:solidFill>
                  <a:schemeClr val="bg1"/>
                </a:solidFill>
                <a:latin typeface="Tahoma" pitchFamily="34" charset="0"/>
              </a:rPr>
              <a:t>Chamaret</a:t>
            </a:r>
            <a:r>
              <a:rPr lang="en-US" sz="1100" dirty="0">
                <a:solidFill>
                  <a:schemeClr val="bg1"/>
                </a:solidFill>
                <a:latin typeface="Tahoma" pitchFamily="34" charset="0"/>
              </a:rPr>
              <a:t> S, </a:t>
            </a:r>
            <a:r>
              <a:rPr lang="en-US" sz="1100" dirty="0" err="1">
                <a:solidFill>
                  <a:schemeClr val="bg1"/>
                </a:solidFill>
                <a:latin typeface="Tahoma" pitchFamily="34" charset="0"/>
              </a:rPr>
              <a:t>Gruest</a:t>
            </a:r>
            <a:r>
              <a:rPr lang="en-US" sz="1100" dirty="0">
                <a:solidFill>
                  <a:schemeClr val="bg1"/>
                </a:solidFill>
                <a:latin typeface="Tahoma" pitchFamily="34" charset="0"/>
              </a:rPr>
              <a:t> J, et al. Isolation of a T-</a:t>
            </a:r>
            <a:r>
              <a:rPr lang="en-US" sz="1100" dirty="0" err="1">
                <a:solidFill>
                  <a:schemeClr val="bg1"/>
                </a:solidFill>
                <a:latin typeface="Tahoma" pitchFamily="34" charset="0"/>
              </a:rPr>
              <a:t>lymphotropic</a:t>
            </a:r>
            <a:r>
              <a:rPr lang="en-US" sz="1100" dirty="0">
                <a:solidFill>
                  <a:schemeClr val="bg1"/>
                </a:solidFill>
                <a:latin typeface="Tahoma" pitchFamily="34" charset="0"/>
              </a:rPr>
              <a:t> retrovirus from a patient at risk for acquired immunodeficiency syndrome (AIDS). </a:t>
            </a:r>
            <a:r>
              <a:rPr lang="en-US" sz="1100" i="1" dirty="0">
                <a:solidFill>
                  <a:schemeClr val="bg1"/>
                </a:solidFill>
                <a:latin typeface="Tahoma" pitchFamily="34" charset="0"/>
              </a:rPr>
              <a:t>Science</a:t>
            </a:r>
            <a:r>
              <a:rPr lang="en-US" sz="1100" dirty="0">
                <a:solidFill>
                  <a:schemeClr val="bg1"/>
                </a:solidFill>
                <a:latin typeface="Tahoma" pitchFamily="34" charset="0"/>
              </a:rPr>
              <a:t>. May 20 1983;220(4599):868-71.</a:t>
            </a:r>
          </a:p>
        </p:txBody>
      </p:sp>
    </p:spTree>
    <p:extLst>
      <p:ext uri="{BB962C8B-B14F-4D97-AF65-F5344CB8AC3E}">
        <p14:creationId xmlns:p14="http://schemas.microsoft.com/office/powerpoint/2010/main" val="370288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itle 1"/>
          <p:cNvSpPr>
            <a:spLocks noGrp="1"/>
          </p:cNvSpPr>
          <p:nvPr>
            <p:ph type="title"/>
          </p:nvPr>
        </p:nvSpPr>
        <p:spPr/>
        <p:txBody>
          <a:bodyPr/>
          <a:lstStyle/>
          <a:p>
            <a:r>
              <a:rPr lang="en-US" dirty="0"/>
              <a:t>HIV-1 Infection</a:t>
            </a:r>
          </a:p>
        </p:txBody>
      </p:sp>
      <p:sp>
        <p:nvSpPr>
          <p:cNvPr id="579587" name="Content Placeholder 2"/>
          <p:cNvSpPr>
            <a:spLocks noGrp="1"/>
          </p:cNvSpPr>
          <p:nvPr>
            <p:ph idx="1"/>
          </p:nvPr>
        </p:nvSpPr>
        <p:spPr>
          <a:xfrm>
            <a:off x="395416" y="1417638"/>
            <a:ext cx="7262684" cy="4499704"/>
          </a:xfrm>
        </p:spPr>
        <p:txBody>
          <a:bodyPr>
            <a:normAutofit/>
          </a:bodyPr>
          <a:lstStyle/>
          <a:p>
            <a:r>
              <a:rPr lang="en-US" dirty="0"/>
              <a:t>Background: </a:t>
            </a:r>
          </a:p>
          <a:p>
            <a:pPr lvl="1"/>
            <a:r>
              <a:rPr lang="en-US" dirty="0"/>
              <a:t>Blood-borne, sexually transmissible</a:t>
            </a:r>
          </a:p>
          <a:p>
            <a:pPr lvl="2"/>
            <a:r>
              <a:rPr lang="en-US" dirty="0">
                <a:solidFill>
                  <a:srgbClr val="25408F"/>
                </a:solidFill>
              </a:rPr>
              <a:t>Typically sexual intercourse, shared IV drug paraphernalia, mother to child (MTCT)</a:t>
            </a:r>
          </a:p>
          <a:p>
            <a:pPr lvl="1"/>
            <a:r>
              <a:rPr lang="en-US" dirty="0"/>
              <a:t>Most common route of infection varies from country to country, within cities (depends on how HIV was introduced initially and local practices)  </a:t>
            </a:r>
          </a:p>
          <a:p>
            <a:pPr lvl="1"/>
            <a:r>
              <a:rPr lang="en-US" dirty="0"/>
              <a:t>Two distinct species HIV-1 and HIV-2</a:t>
            </a:r>
          </a:p>
          <a:p>
            <a:pPr lvl="2"/>
            <a:r>
              <a:rPr lang="en-US" dirty="0">
                <a:solidFill>
                  <a:srgbClr val="25408F"/>
                </a:solidFill>
              </a:rPr>
              <a:t>each has it’s own genes and distinct replication process</a:t>
            </a:r>
          </a:p>
          <a:p>
            <a:pPr lvl="1"/>
            <a:endParaRPr lang="en-US" sz="1500" dirty="0"/>
          </a:p>
          <a:p>
            <a:pPr lvl="2"/>
            <a:endParaRPr lang="en-US" dirty="0"/>
          </a:p>
        </p:txBody>
      </p:sp>
    </p:spTree>
    <p:extLst>
      <p:ext uri="{BB962C8B-B14F-4D97-AF65-F5344CB8AC3E}">
        <p14:creationId xmlns:p14="http://schemas.microsoft.com/office/powerpoint/2010/main" val="402746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1485900" y="76201"/>
            <a:ext cx="6172200" cy="1142999"/>
          </a:xfrm>
        </p:spPr>
        <p:txBody>
          <a:bodyPr>
            <a:normAutofit/>
          </a:bodyPr>
          <a:lstStyle/>
          <a:p>
            <a:pPr eaLnBrk="1" hangingPunct="1"/>
            <a:r>
              <a:rPr lang="en-US" dirty="0"/>
              <a:t>HIV-1 Infection</a:t>
            </a:r>
          </a:p>
        </p:txBody>
      </p:sp>
      <p:sp>
        <p:nvSpPr>
          <p:cNvPr id="586755" name="Rectangle 3"/>
          <p:cNvSpPr>
            <a:spLocks noGrp="1" noChangeArrowheads="1"/>
          </p:cNvSpPr>
          <p:nvPr>
            <p:ph type="body" idx="1"/>
          </p:nvPr>
        </p:nvSpPr>
        <p:spPr>
          <a:xfrm>
            <a:off x="457200" y="1219201"/>
            <a:ext cx="8229600" cy="4729034"/>
          </a:xfrm>
        </p:spPr>
        <p:txBody>
          <a:bodyPr>
            <a:normAutofit fontScale="92500" lnSpcReduction="10000"/>
          </a:bodyPr>
          <a:lstStyle/>
          <a:p>
            <a:pPr marL="339584" lvl="1" indent="0" eaLnBrk="1" hangingPunct="1">
              <a:buNone/>
            </a:pPr>
            <a:r>
              <a:rPr lang="en-US" dirty="0"/>
              <a:t>1982 four identified risk factors:</a:t>
            </a:r>
          </a:p>
          <a:p>
            <a:pPr marL="339584" lvl="1" indent="0" eaLnBrk="1" hangingPunct="1">
              <a:buNone/>
            </a:pPr>
            <a:r>
              <a:rPr lang="en-US" dirty="0"/>
              <a:t>	</a:t>
            </a:r>
            <a:r>
              <a:rPr lang="en-US" sz="1800" dirty="0"/>
              <a:t>homosexuality, IV drug abuse (heroin), Haitian origin, Hemophilia A</a:t>
            </a:r>
          </a:p>
          <a:p>
            <a:pPr marL="339584" lvl="1" indent="0" eaLnBrk="1" hangingPunct="1">
              <a:buNone/>
            </a:pPr>
            <a:endParaRPr lang="en-US" dirty="0"/>
          </a:p>
          <a:p>
            <a:pPr marL="339584" lvl="1" indent="0" eaLnBrk="1" hangingPunct="1">
              <a:buNone/>
            </a:pPr>
            <a:r>
              <a:rPr lang="en-US" dirty="0"/>
              <a:t>GRID used by media &amp; HCP , mistakenly suggesting inherent link b/t homosexuality and the “Syndrome”</a:t>
            </a:r>
          </a:p>
          <a:p>
            <a:pPr marL="339584" lvl="1" indent="0" eaLnBrk="1" hangingPunct="1">
              <a:buNone/>
            </a:pPr>
            <a:endParaRPr lang="en-US" dirty="0"/>
          </a:p>
          <a:p>
            <a:pPr marL="339584" lvl="1" indent="0" eaLnBrk="1" hangingPunct="1">
              <a:buNone/>
            </a:pPr>
            <a:r>
              <a:rPr lang="en-US" dirty="0"/>
              <a:t>1983 US Public Health Service issues prevention recommendations:</a:t>
            </a:r>
          </a:p>
          <a:p>
            <a:pPr marL="339584" lvl="1" indent="0" eaLnBrk="1" hangingPunct="1">
              <a:buNone/>
            </a:pPr>
            <a:r>
              <a:rPr lang="en-US" dirty="0"/>
              <a:t>	s</a:t>
            </a:r>
            <a:r>
              <a:rPr lang="en-US" sz="1800" dirty="0"/>
              <a:t>exual transmission, transfusions</a:t>
            </a:r>
          </a:p>
          <a:p>
            <a:pPr marL="339584" lvl="1" indent="0" eaLnBrk="1" hangingPunct="1">
              <a:buNone/>
            </a:pPr>
            <a:endParaRPr lang="en-US" dirty="0"/>
          </a:p>
          <a:p>
            <a:pPr marL="339584" lvl="1" indent="0" eaLnBrk="1" hangingPunct="1">
              <a:buNone/>
            </a:pPr>
            <a:r>
              <a:rPr lang="en-US" dirty="0"/>
              <a:t>CDC adds female sex partners  of men with AIDS as 5</a:t>
            </a:r>
            <a:r>
              <a:rPr lang="en-US" baseline="30000" dirty="0"/>
              <a:t>th</a:t>
            </a:r>
            <a:r>
              <a:rPr lang="en-US" dirty="0"/>
              <a:t> risk group</a:t>
            </a:r>
          </a:p>
          <a:p>
            <a:pPr marL="339584" lvl="1" indent="0" eaLnBrk="1" hangingPunct="1">
              <a:buNone/>
            </a:pPr>
            <a:endParaRPr lang="en-US" dirty="0"/>
          </a:p>
          <a:p>
            <a:pPr marL="339584" lvl="1" indent="0" eaLnBrk="1" hangingPunct="1">
              <a:buNone/>
            </a:pPr>
            <a:r>
              <a:rPr lang="en-US" dirty="0"/>
              <a:t>1984: San Francisco orders bathhouses closed</a:t>
            </a:r>
          </a:p>
          <a:p>
            <a:pPr marL="339584" lvl="1" indent="0" eaLnBrk="1" hangingPunct="1">
              <a:buNone/>
            </a:pPr>
            <a:endParaRPr lang="en-US" dirty="0"/>
          </a:p>
          <a:p>
            <a:pPr marL="339584" lvl="1" indent="0" eaLnBrk="1" hangingPunct="1">
              <a:buNone/>
            </a:pPr>
            <a:r>
              <a:rPr lang="en-US" dirty="0"/>
              <a:t>CDC recommends abste</a:t>
            </a:r>
            <a:r>
              <a:rPr lang="en-US" dirty="0">
                <a:solidFill>
                  <a:schemeClr val="bg1"/>
                </a:solidFill>
              </a:rPr>
              <a:t>ntion from IV substance misuse/reduction in needle sharing </a:t>
            </a:r>
          </a:p>
          <a:p>
            <a:pPr marL="551831" lvl="1" indent="-212248" eaLnBrk="1" hangingPunct="1"/>
            <a:endParaRPr lang="en-US" sz="1500" dirty="0"/>
          </a:p>
        </p:txBody>
      </p:sp>
    </p:spTree>
    <p:custDataLst>
      <p:tags r:id="rId1"/>
    </p:custDataLst>
    <p:extLst>
      <p:ext uri="{BB962C8B-B14F-4D97-AF65-F5344CB8AC3E}">
        <p14:creationId xmlns:p14="http://schemas.microsoft.com/office/powerpoint/2010/main" val="121232681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itle 1"/>
          <p:cNvSpPr>
            <a:spLocks noGrp="1"/>
          </p:cNvSpPr>
          <p:nvPr>
            <p:ph type="title"/>
          </p:nvPr>
        </p:nvSpPr>
        <p:spPr/>
        <p:txBody>
          <a:bodyPr>
            <a:normAutofit fontScale="90000"/>
          </a:bodyPr>
          <a:lstStyle/>
          <a:p>
            <a:r>
              <a:rPr lang="en-US" dirty="0"/>
              <a:t>HIV-1 Infection</a:t>
            </a:r>
            <a:br>
              <a:rPr lang="en-US" dirty="0"/>
            </a:br>
            <a:r>
              <a:rPr lang="en-US" dirty="0"/>
              <a:t>1985</a:t>
            </a:r>
          </a:p>
        </p:txBody>
      </p:sp>
      <p:sp>
        <p:nvSpPr>
          <p:cNvPr id="587779" name="Content Placeholder 2"/>
          <p:cNvSpPr>
            <a:spLocks noGrp="1"/>
          </p:cNvSpPr>
          <p:nvPr>
            <p:ph idx="1"/>
          </p:nvPr>
        </p:nvSpPr>
        <p:spPr/>
        <p:txBody>
          <a:bodyPr>
            <a:normAutofit/>
          </a:bodyPr>
          <a:lstStyle/>
          <a:p>
            <a:pPr marL="350202" lvl="1" indent="0">
              <a:buNone/>
            </a:pPr>
            <a:r>
              <a:rPr lang="en-US" sz="2400" dirty="0"/>
              <a:t>CDC releases 1</a:t>
            </a:r>
            <a:r>
              <a:rPr lang="en-US" sz="2400" baseline="30000" dirty="0"/>
              <a:t>st</a:t>
            </a:r>
            <a:r>
              <a:rPr lang="en-US" sz="2400" dirty="0"/>
              <a:t> recommendations for prevention of Mother-To-Child-Transmission (MTCT)</a:t>
            </a:r>
          </a:p>
          <a:p>
            <a:pPr marL="350202" lvl="1" indent="0">
              <a:buNone/>
            </a:pPr>
            <a:endParaRPr lang="en-US" sz="2400" dirty="0"/>
          </a:p>
          <a:p>
            <a:pPr marL="350202" lvl="1" indent="0">
              <a:buNone/>
            </a:pPr>
            <a:r>
              <a:rPr lang="en-US" sz="2400" dirty="0"/>
              <a:t>1</a:t>
            </a:r>
            <a:r>
              <a:rPr lang="en-US" sz="2400" baseline="30000" dirty="0"/>
              <a:t>st</a:t>
            </a:r>
            <a:r>
              <a:rPr lang="en-US" sz="2400" dirty="0"/>
              <a:t> screening tool to detect HIV antibodies approved by FDA</a:t>
            </a:r>
          </a:p>
          <a:p>
            <a:pPr marL="350202" lvl="1" indent="0">
              <a:buNone/>
            </a:pPr>
            <a:endParaRPr lang="en-US" sz="2400" dirty="0"/>
          </a:p>
          <a:p>
            <a:pPr marL="350202" lvl="1" indent="0">
              <a:buNone/>
            </a:pPr>
            <a:r>
              <a:rPr lang="en-US" sz="2400" dirty="0"/>
              <a:t>Screening of US blood supply</a:t>
            </a:r>
          </a:p>
          <a:p>
            <a:pPr marL="350202" lvl="1" indent="0">
              <a:buNone/>
            </a:pPr>
            <a:endParaRPr lang="en-US" sz="2400" dirty="0"/>
          </a:p>
          <a:p>
            <a:pPr marL="350202" lvl="1" indent="0">
              <a:buNone/>
            </a:pPr>
            <a:r>
              <a:rPr lang="en-US" sz="2400" dirty="0"/>
              <a:t>Ryan White speaks publically against AIDS stigma/discrimination</a:t>
            </a:r>
          </a:p>
        </p:txBody>
      </p:sp>
    </p:spTree>
    <p:extLst>
      <p:ext uri="{BB962C8B-B14F-4D97-AF65-F5344CB8AC3E}">
        <p14:creationId xmlns:p14="http://schemas.microsoft.com/office/powerpoint/2010/main" val="86692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Speaker Disclosure</a:t>
            </a:r>
          </a:p>
        </p:txBody>
      </p:sp>
      <p:sp>
        <p:nvSpPr>
          <p:cNvPr id="40963" name="Content Placeholder 2"/>
          <p:cNvSpPr>
            <a:spLocks noGrp="1"/>
          </p:cNvSpPr>
          <p:nvPr>
            <p:ph idx="1"/>
          </p:nvPr>
        </p:nvSpPr>
        <p:spPr/>
        <p:txBody>
          <a:bodyPr/>
          <a:lstStyle/>
          <a:p>
            <a:pPr marL="0" indent="0">
              <a:buFont typeface="Arial" panose="020B0604020202020204" pitchFamily="34" charset="0"/>
              <a:buNone/>
            </a:pPr>
            <a:r>
              <a:rPr lang="en-US" altLang="en-US" sz="3000"/>
              <a:t>Speakers are required to disclose any commercial relationships before today’s presentation.</a:t>
            </a:r>
          </a:p>
        </p:txBody>
      </p:sp>
    </p:spTree>
    <p:extLst>
      <p:ext uri="{BB962C8B-B14F-4D97-AF65-F5344CB8AC3E}">
        <p14:creationId xmlns:p14="http://schemas.microsoft.com/office/powerpoint/2010/main" val="105310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1485900" y="76201"/>
            <a:ext cx="6172200" cy="1371599"/>
          </a:xfrm>
        </p:spPr>
        <p:txBody>
          <a:bodyPr>
            <a:normAutofit/>
          </a:bodyPr>
          <a:lstStyle/>
          <a:p>
            <a:pPr eaLnBrk="1" hangingPunct="1"/>
            <a:r>
              <a:rPr lang="en-US" dirty="0"/>
              <a:t>HIV-1 Infection</a:t>
            </a:r>
            <a:br>
              <a:rPr lang="en-US" dirty="0"/>
            </a:br>
            <a:r>
              <a:rPr lang="en-US" dirty="0"/>
              <a:t>1986</a:t>
            </a:r>
          </a:p>
        </p:txBody>
      </p:sp>
      <p:sp>
        <p:nvSpPr>
          <p:cNvPr id="588803" name="Rectangle 3"/>
          <p:cNvSpPr>
            <a:spLocks noGrp="1" noChangeArrowheads="1"/>
          </p:cNvSpPr>
          <p:nvPr>
            <p:ph type="body" idx="1"/>
          </p:nvPr>
        </p:nvSpPr>
        <p:spPr>
          <a:xfrm>
            <a:off x="451021" y="1447800"/>
            <a:ext cx="7207079" cy="4152900"/>
          </a:xfrm>
        </p:spPr>
        <p:txBody>
          <a:bodyPr>
            <a:normAutofit/>
          </a:bodyPr>
          <a:lstStyle/>
          <a:p>
            <a:pPr marL="339584" lvl="1" indent="0" eaLnBrk="1" hangingPunct="1">
              <a:lnSpc>
                <a:spcPct val="90000"/>
              </a:lnSpc>
              <a:buNone/>
            </a:pPr>
            <a:endParaRPr lang="en-US" sz="2400" dirty="0">
              <a:solidFill>
                <a:schemeClr val="bg1"/>
              </a:solidFill>
            </a:endParaRPr>
          </a:p>
          <a:p>
            <a:pPr marL="339584" lvl="1" indent="0" eaLnBrk="1" hangingPunct="1">
              <a:lnSpc>
                <a:spcPct val="90000"/>
              </a:lnSpc>
              <a:buNone/>
            </a:pPr>
            <a:r>
              <a:rPr lang="en-US" sz="2400" dirty="0"/>
              <a:t>AZT, the 1</a:t>
            </a:r>
            <a:r>
              <a:rPr lang="en-US" sz="2400" baseline="30000" dirty="0"/>
              <a:t>st</a:t>
            </a:r>
            <a:r>
              <a:rPr lang="en-US" sz="2400" dirty="0"/>
              <a:t> drug used to treat AIDS, </a:t>
            </a:r>
            <a:r>
              <a:rPr lang="en-US" sz="2400" u="sng" dirty="0"/>
              <a:t>begins clinical trials </a:t>
            </a:r>
          </a:p>
          <a:p>
            <a:pPr marL="339584" lvl="1" indent="0" eaLnBrk="1" hangingPunct="1">
              <a:lnSpc>
                <a:spcPct val="90000"/>
              </a:lnSpc>
              <a:buNone/>
            </a:pPr>
            <a:endParaRPr lang="en-US" sz="2400" u="sng" dirty="0"/>
          </a:p>
          <a:p>
            <a:pPr marL="339584" lvl="1" indent="0" eaLnBrk="1" hangingPunct="1">
              <a:lnSpc>
                <a:spcPct val="90000"/>
              </a:lnSpc>
              <a:buNone/>
            </a:pPr>
            <a:endParaRPr lang="en-US" sz="2400" dirty="0"/>
          </a:p>
          <a:p>
            <a:pPr marL="339584" lvl="1" indent="0" eaLnBrk="1" hangingPunct="1">
              <a:lnSpc>
                <a:spcPct val="90000"/>
              </a:lnSpc>
              <a:buNone/>
            </a:pPr>
            <a:r>
              <a:rPr lang="en-US" sz="2400" dirty="0"/>
              <a:t>Informal distribution of clean syringes begins in Boston &amp; New Haven</a:t>
            </a:r>
          </a:p>
        </p:txBody>
      </p:sp>
    </p:spTree>
    <p:custDataLst>
      <p:tags r:id="rId1"/>
    </p:custDataLst>
    <p:extLst>
      <p:ext uri="{BB962C8B-B14F-4D97-AF65-F5344CB8AC3E}">
        <p14:creationId xmlns:p14="http://schemas.microsoft.com/office/powerpoint/2010/main" val="4280060875"/>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1485900" y="76200"/>
            <a:ext cx="6172200" cy="1371600"/>
          </a:xfrm>
        </p:spPr>
        <p:txBody>
          <a:bodyPr>
            <a:normAutofit/>
          </a:bodyPr>
          <a:lstStyle/>
          <a:p>
            <a:pPr eaLnBrk="1" hangingPunct="1"/>
            <a:r>
              <a:rPr lang="en-US" dirty="0"/>
              <a:t>HIV-1 Infection</a:t>
            </a:r>
            <a:br>
              <a:rPr lang="en-US" dirty="0"/>
            </a:br>
            <a:r>
              <a:rPr lang="en-US" dirty="0"/>
              <a:t>1987</a:t>
            </a:r>
          </a:p>
        </p:txBody>
      </p:sp>
      <p:sp>
        <p:nvSpPr>
          <p:cNvPr id="589827" name="Rectangle 3"/>
          <p:cNvSpPr>
            <a:spLocks noGrp="1" noChangeArrowheads="1"/>
          </p:cNvSpPr>
          <p:nvPr>
            <p:ph type="body" idx="1"/>
          </p:nvPr>
        </p:nvSpPr>
        <p:spPr>
          <a:xfrm>
            <a:off x="444843" y="1447800"/>
            <a:ext cx="7213257" cy="4324350"/>
          </a:xfrm>
        </p:spPr>
        <p:txBody>
          <a:bodyPr/>
          <a:lstStyle/>
          <a:p>
            <a:pPr marL="226393" indent="-212248" eaLnBrk="1" hangingPunct="1">
              <a:lnSpc>
                <a:spcPct val="90000"/>
              </a:lnSpc>
            </a:pPr>
            <a:r>
              <a:rPr lang="en-US" dirty="0"/>
              <a:t>1</a:t>
            </a:r>
            <a:r>
              <a:rPr lang="en-US" baseline="30000" dirty="0"/>
              <a:t>st</a:t>
            </a:r>
            <a:r>
              <a:rPr lang="en-US" dirty="0"/>
              <a:t> ARV approved by the FDA to treat </a:t>
            </a:r>
            <a:r>
              <a:rPr lang="en-US" u="sng" dirty="0"/>
              <a:t>AIDS:</a:t>
            </a:r>
            <a:r>
              <a:rPr lang="en-US" b="1" u="sng" dirty="0"/>
              <a:t> </a:t>
            </a:r>
          </a:p>
          <a:p>
            <a:pPr marL="551831" lvl="1" indent="-212248" eaLnBrk="1" hangingPunct="1">
              <a:lnSpc>
                <a:spcPct val="90000"/>
              </a:lnSpc>
            </a:pPr>
            <a:r>
              <a:rPr lang="en-US" dirty="0"/>
              <a:t>accelerated drug approval</a:t>
            </a:r>
          </a:p>
          <a:p>
            <a:pPr marL="551831" lvl="1" indent="-212248" eaLnBrk="1" hangingPunct="1">
              <a:lnSpc>
                <a:spcPct val="90000"/>
              </a:lnSpc>
            </a:pPr>
            <a:r>
              <a:rPr lang="en-US" dirty="0"/>
              <a:t>ACT UP established in NYC in response to proposed cost of AZT:</a:t>
            </a:r>
          </a:p>
          <a:p>
            <a:pPr marL="900856" lvl="2" indent="-212248" eaLnBrk="1" hangingPunct="1">
              <a:lnSpc>
                <a:spcPct val="90000"/>
              </a:lnSpc>
            </a:pPr>
            <a:r>
              <a:rPr lang="en-US" dirty="0"/>
              <a:t>price lowered</a:t>
            </a:r>
          </a:p>
          <a:p>
            <a:pPr marL="900856" lvl="2" indent="-212248" eaLnBrk="1" hangingPunct="1">
              <a:lnSpc>
                <a:spcPct val="90000"/>
              </a:lnSpc>
            </a:pPr>
            <a:endParaRPr lang="en-US" dirty="0"/>
          </a:p>
          <a:p>
            <a:pPr marL="226393" indent="-212248" eaLnBrk="1" hangingPunct="1">
              <a:lnSpc>
                <a:spcPct val="90000"/>
              </a:lnSpc>
            </a:pPr>
            <a:r>
              <a:rPr lang="en-US" dirty="0"/>
              <a:t>HIV Prevention: a new indicator for condom use</a:t>
            </a:r>
          </a:p>
          <a:p>
            <a:pPr marL="226393" indent="-212248" eaLnBrk="1" hangingPunct="1">
              <a:lnSpc>
                <a:spcPct val="90000"/>
              </a:lnSpc>
            </a:pPr>
            <a:endParaRPr lang="en-US" sz="1950" dirty="0"/>
          </a:p>
        </p:txBody>
      </p:sp>
    </p:spTree>
    <p:custDataLst>
      <p:tags r:id="rId1"/>
    </p:custDataLst>
    <p:extLst>
      <p:ext uri="{BB962C8B-B14F-4D97-AF65-F5344CB8AC3E}">
        <p14:creationId xmlns:p14="http://schemas.microsoft.com/office/powerpoint/2010/main" val="391261329"/>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Title 1"/>
          <p:cNvSpPr>
            <a:spLocks noGrp="1"/>
          </p:cNvSpPr>
          <p:nvPr>
            <p:ph type="title"/>
          </p:nvPr>
        </p:nvSpPr>
        <p:spPr/>
        <p:txBody>
          <a:bodyPr>
            <a:normAutofit fontScale="90000"/>
          </a:bodyPr>
          <a:lstStyle/>
          <a:p>
            <a:r>
              <a:rPr lang="en-US" dirty="0"/>
              <a:t>HIV-1 Infection</a:t>
            </a:r>
            <a:br>
              <a:rPr lang="en-US" dirty="0"/>
            </a:br>
            <a:r>
              <a:rPr lang="en-US" dirty="0"/>
              <a:t>1989-1990</a:t>
            </a:r>
          </a:p>
        </p:txBody>
      </p:sp>
      <p:sp>
        <p:nvSpPr>
          <p:cNvPr id="590851" name="Content Placeholder 2"/>
          <p:cNvSpPr>
            <a:spLocks noGrp="1"/>
          </p:cNvSpPr>
          <p:nvPr>
            <p:ph idx="1"/>
          </p:nvPr>
        </p:nvSpPr>
        <p:spPr>
          <a:xfrm>
            <a:off x="457200" y="1600200"/>
            <a:ext cx="7200900" cy="4229100"/>
          </a:xfrm>
        </p:spPr>
        <p:txBody>
          <a:bodyPr>
            <a:normAutofit/>
          </a:bodyPr>
          <a:lstStyle/>
          <a:p>
            <a:pPr marL="350200" lvl="1" indent="0">
              <a:buNone/>
            </a:pPr>
            <a:r>
              <a:rPr lang="en-US" sz="2400" dirty="0"/>
              <a:t>1989: 1</a:t>
            </a:r>
            <a:r>
              <a:rPr lang="en-US" sz="2400" baseline="30000" dirty="0"/>
              <a:t>st</a:t>
            </a:r>
            <a:r>
              <a:rPr lang="en-US" sz="2400" dirty="0"/>
              <a:t> guidelines issued for prevention of </a:t>
            </a:r>
            <a:r>
              <a:rPr lang="en-US" sz="2400" i="1" dirty="0" err="1"/>
              <a:t>Pneumocyctis</a:t>
            </a:r>
            <a:r>
              <a:rPr lang="en-US" sz="2400" i="1" dirty="0"/>
              <a:t> </a:t>
            </a:r>
            <a:r>
              <a:rPr lang="en-US" sz="2400" i="1" dirty="0" err="1"/>
              <a:t>Jiroveci</a:t>
            </a:r>
            <a:r>
              <a:rPr lang="en-US" sz="2400" i="1" dirty="0"/>
              <a:t> </a:t>
            </a:r>
            <a:r>
              <a:rPr lang="en-US" sz="2400" dirty="0"/>
              <a:t>Pneumonia (PCP)</a:t>
            </a:r>
          </a:p>
          <a:p>
            <a:pPr marL="350200" lvl="1" indent="0">
              <a:buNone/>
            </a:pPr>
            <a:endParaRPr lang="en-US" sz="2400" dirty="0"/>
          </a:p>
          <a:p>
            <a:pPr marL="350200" lvl="1" indent="0">
              <a:buNone/>
            </a:pPr>
            <a:endParaRPr lang="en-US" sz="2400" dirty="0"/>
          </a:p>
          <a:p>
            <a:pPr marL="350200" lvl="1" indent="0">
              <a:buNone/>
            </a:pPr>
            <a:r>
              <a:rPr lang="en-US" sz="2400" dirty="0"/>
              <a:t>1990: Beginning to see information regarding women and HIV</a:t>
            </a:r>
          </a:p>
          <a:p>
            <a:pPr lvl="1"/>
            <a:endParaRPr lang="en-US" sz="2400" dirty="0"/>
          </a:p>
        </p:txBody>
      </p:sp>
    </p:spTree>
    <p:extLst>
      <p:ext uri="{BB962C8B-B14F-4D97-AF65-F5344CB8AC3E}">
        <p14:creationId xmlns:p14="http://schemas.microsoft.com/office/powerpoint/2010/main" val="349054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HIV-1 Infection</a:t>
            </a:r>
            <a:br>
              <a:rPr lang="en-US" dirty="0"/>
            </a:br>
            <a:r>
              <a:rPr lang="en-US" dirty="0"/>
              <a:t>1991-1996</a:t>
            </a:r>
          </a:p>
        </p:txBody>
      </p:sp>
      <p:sp>
        <p:nvSpPr>
          <p:cNvPr id="3" name="Content Placeholder 2"/>
          <p:cNvSpPr>
            <a:spLocks noGrp="1"/>
          </p:cNvSpPr>
          <p:nvPr>
            <p:ph idx="1"/>
          </p:nvPr>
        </p:nvSpPr>
        <p:spPr/>
        <p:txBody>
          <a:bodyPr/>
          <a:lstStyle/>
          <a:p>
            <a:r>
              <a:rPr lang="en-US" dirty="0"/>
              <a:t>1991: Red ribbon introduced as the international symbol of AIDS awareness</a:t>
            </a:r>
          </a:p>
          <a:p>
            <a:endParaRPr lang="en-US" dirty="0"/>
          </a:p>
          <a:p>
            <a:r>
              <a:rPr lang="en-US" dirty="0"/>
              <a:t>1993: USPHS recommends use of AZT in pregnancy to reduce perinatal transmission (ACTG 076)</a:t>
            </a:r>
          </a:p>
          <a:p>
            <a:endParaRPr lang="en-US" dirty="0"/>
          </a:p>
          <a:p>
            <a:r>
              <a:rPr lang="en-US" dirty="0"/>
              <a:t>1996: Viral load analysis approved by the FDA</a:t>
            </a:r>
          </a:p>
          <a:p>
            <a:endParaRPr lang="en-US" dirty="0"/>
          </a:p>
          <a:p>
            <a:endParaRPr lang="en-US" dirty="0"/>
          </a:p>
        </p:txBody>
      </p:sp>
    </p:spTree>
    <p:extLst>
      <p:ext uri="{BB962C8B-B14F-4D97-AF65-F5344CB8AC3E}">
        <p14:creationId xmlns:p14="http://schemas.microsoft.com/office/powerpoint/2010/main" val="1696101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itle 1"/>
          <p:cNvSpPr>
            <a:spLocks noGrp="1"/>
          </p:cNvSpPr>
          <p:nvPr>
            <p:ph type="title"/>
          </p:nvPr>
        </p:nvSpPr>
        <p:spPr/>
        <p:txBody>
          <a:bodyPr>
            <a:normAutofit fontScale="90000"/>
          </a:bodyPr>
          <a:lstStyle/>
          <a:p>
            <a:r>
              <a:rPr lang="en-US" dirty="0"/>
              <a:t>HIV-1 Infection</a:t>
            </a:r>
            <a:br>
              <a:rPr lang="en-US" dirty="0"/>
            </a:br>
            <a:r>
              <a:rPr lang="en-US" dirty="0"/>
              <a:t>1997-98</a:t>
            </a:r>
          </a:p>
        </p:txBody>
      </p:sp>
      <p:sp>
        <p:nvSpPr>
          <p:cNvPr id="591875" name="Content Placeholder 2"/>
          <p:cNvSpPr>
            <a:spLocks noGrp="1"/>
          </p:cNvSpPr>
          <p:nvPr>
            <p:ph idx="1"/>
          </p:nvPr>
        </p:nvSpPr>
        <p:spPr/>
        <p:txBody>
          <a:bodyPr/>
          <a:lstStyle/>
          <a:p>
            <a:pPr marL="350200" lvl="1" indent="0">
              <a:buNone/>
            </a:pPr>
            <a:r>
              <a:rPr lang="en-US" sz="2400" dirty="0"/>
              <a:t>1997: AIDS-related deaths decrease by &gt;40% due to Highly Active Anti-retroviral Therapy (HAART)</a:t>
            </a:r>
          </a:p>
          <a:p>
            <a:pPr marL="350200" lvl="1" indent="0">
              <a:buNone/>
            </a:pPr>
            <a:endParaRPr lang="en-US" sz="2400" dirty="0"/>
          </a:p>
          <a:p>
            <a:pPr marL="350200" lvl="1" indent="0">
              <a:buNone/>
            </a:pPr>
            <a:r>
              <a:rPr lang="en-US" sz="2400" dirty="0"/>
              <a:t>1998: beginning to see growing signs of treatment failure/side effects of HAART</a:t>
            </a:r>
          </a:p>
          <a:p>
            <a:pPr marL="350200" lvl="1" indent="0">
              <a:buNone/>
            </a:pPr>
            <a:endParaRPr lang="en-US" sz="2400" dirty="0">
              <a:solidFill>
                <a:schemeClr val="bg1"/>
              </a:solidFill>
            </a:endParaRPr>
          </a:p>
        </p:txBody>
      </p:sp>
    </p:spTree>
    <p:extLst>
      <p:ext uri="{BB962C8B-B14F-4D97-AF65-F5344CB8AC3E}">
        <p14:creationId xmlns:p14="http://schemas.microsoft.com/office/powerpoint/2010/main" val="251186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normAutofit fontScale="90000"/>
          </a:bodyPr>
          <a:lstStyle/>
          <a:p>
            <a:r>
              <a:rPr lang="en-US" dirty="0"/>
              <a:t>HIV-1 Infection</a:t>
            </a:r>
            <a:br>
              <a:rPr lang="en-US" dirty="0"/>
            </a:br>
            <a:r>
              <a:rPr lang="en-US" dirty="0"/>
              <a:t>2002-2012</a:t>
            </a:r>
          </a:p>
        </p:txBody>
      </p:sp>
      <p:sp>
        <p:nvSpPr>
          <p:cNvPr id="592899" name="Content Placeholder 2"/>
          <p:cNvSpPr>
            <a:spLocks noGrp="1"/>
          </p:cNvSpPr>
          <p:nvPr>
            <p:ph idx="1"/>
          </p:nvPr>
        </p:nvSpPr>
        <p:spPr>
          <a:xfrm>
            <a:off x="457200" y="1417639"/>
            <a:ext cx="7200900" cy="4906962"/>
          </a:xfrm>
        </p:spPr>
        <p:txBody>
          <a:bodyPr>
            <a:noAutofit/>
          </a:bodyPr>
          <a:lstStyle/>
          <a:p>
            <a:r>
              <a:rPr lang="en-US" dirty="0"/>
              <a:t>2002: women comprise about ½ of adults living with HIV globally</a:t>
            </a:r>
          </a:p>
          <a:p>
            <a:r>
              <a:rPr lang="en-US" dirty="0"/>
              <a:t>2004: </a:t>
            </a:r>
            <a:r>
              <a:rPr lang="en-US" dirty="0" err="1"/>
              <a:t>Ora</a:t>
            </a:r>
            <a:r>
              <a:rPr lang="en-US" dirty="0"/>
              <a:t>-Quick rapid HIV test approved by the FDA</a:t>
            </a:r>
          </a:p>
          <a:p>
            <a:r>
              <a:rPr lang="en-US" dirty="0"/>
              <a:t>2011: Results from the HPTN 052 trial show that early initiation of antiretroviral treatment reduces the risk of HIV transmission by 96% among discordant couples</a:t>
            </a:r>
          </a:p>
          <a:p>
            <a:pPr lvl="1"/>
            <a:r>
              <a:rPr lang="en-US" dirty="0"/>
              <a:t>Pre-exposure </a:t>
            </a:r>
            <a:r>
              <a:rPr lang="en-US" dirty="0" err="1"/>
              <a:t>prophylasis</a:t>
            </a:r>
            <a:r>
              <a:rPr lang="en-US" dirty="0"/>
              <a:t> (</a:t>
            </a:r>
            <a:r>
              <a:rPr lang="en-US" dirty="0" err="1"/>
              <a:t>PrEP</a:t>
            </a:r>
            <a:r>
              <a:rPr lang="en-US" dirty="0"/>
              <a:t>)</a:t>
            </a:r>
          </a:p>
          <a:p>
            <a:r>
              <a:rPr lang="en-US" dirty="0"/>
              <a:t>2012: UNAIDS release new guidelines regarding ARV treatment as prevention, for </a:t>
            </a:r>
            <a:r>
              <a:rPr lang="en-US" dirty="0" err="1"/>
              <a:t>serodiscordant</a:t>
            </a:r>
            <a:r>
              <a:rPr lang="en-US" dirty="0"/>
              <a:t> couples</a:t>
            </a:r>
          </a:p>
        </p:txBody>
      </p:sp>
    </p:spTree>
    <p:extLst>
      <p:ext uri="{BB962C8B-B14F-4D97-AF65-F5344CB8AC3E}">
        <p14:creationId xmlns:p14="http://schemas.microsoft.com/office/powerpoint/2010/main" val="75021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HIV-1 Infection </a:t>
            </a:r>
            <a:br>
              <a:rPr lang="en-US" dirty="0"/>
            </a:br>
            <a:r>
              <a:rPr lang="en-US" dirty="0"/>
              <a:t>2013-2016</a:t>
            </a:r>
          </a:p>
        </p:txBody>
      </p:sp>
      <p:sp>
        <p:nvSpPr>
          <p:cNvPr id="3" name="Content Placeholder 2"/>
          <p:cNvSpPr>
            <a:spLocks noGrp="1"/>
          </p:cNvSpPr>
          <p:nvPr>
            <p:ph idx="1"/>
          </p:nvPr>
        </p:nvSpPr>
        <p:spPr/>
        <p:txBody>
          <a:bodyPr/>
          <a:lstStyle/>
          <a:p>
            <a:r>
              <a:rPr lang="en-US" dirty="0"/>
              <a:t>2013: UNAIDS reports AIDS-related deaths down 30 percent since their peak in 2005</a:t>
            </a:r>
          </a:p>
          <a:p>
            <a:r>
              <a:rPr lang="en-US" dirty="0"/>
              <a:t>2014: UNAIDS report shows that 19 million of the 35 million people thought to be living with HIV do not know their status</a:t>
            </a:r>
          </a:p>
          <a:p>
            <a:r>
              <a:rPr lang="en-US" dirty="0"/>
              <a:t>2015: START trial data released, </a:t>
            </a:r>
            <a:r>
              <a:rPr lang="en-US" dirty="0" err="1"/>
              <a:t>PrEP</a:t>
            </a:r>
            <a:endParaRPr lang="en-US" dirty="0"/>
          </a:p>
          <a:p>
            <a:pPr lvl="1"/>
            <a:r>
              <a:rPr lang="en-US" dirty="0"/>
              <a:t>Strategic Timing of Antiretroviral Treatment</a:t>
            </a:r>
          </a:p>
          <a:p>
            <a:r>
              <a:rPr lang="en-US" dirty="0"/>
              <a:t>2016: START is now standard of care</a:t>
            </a:r>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242358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HIV-1 Infection </a:t>
            </a:r>
            <a:br>
              <a:rPr lang="en-US" dirty="0"/>
            </a:br>
            <a:r>
              <a:rPr lang="en-US" dirty="0"/>
              <a:t>2017-2019</a:t>
            </a:r>
          </a:p>
        </p:txBody>
      </p:sp>
      <p:sp>
        <p:nvSpPr>
          <p:cNvPr id="3" name="Content Placeholder 2"/>
          <p:cNvSpPr>
            <a:spLocks noGrp="1"/>
          </p:cNvSpPr>
          <p:nvPr>
            <p:ph idx="1"/>
          </p:nvPr>
        </p:nvSpPr>
        <p:spPr/>
        <p:txBody>
          <a:bodyPr/>
          <a:lstStyle/>
          <a:p>
            <a:r>
              <a:rPr lang="en-US" sz="3200" dirty="0"/>
              <a:t>2017, 2018, 2019:</a:t>
            </a:r>
          </a:p>
          <a:p>
            <a:pPr lvl="1"/>
            <a:r>
              <a:rPr lang="en-US" sz="2400" dirty="0"/>
              <a:t>New HIV drugs and drug class, dual therapies, new prevention models</a:t>
            </a:r>
          </a:p>
          <a:p>
            <a:pPr lvl="1"/>
            <a:r>
              <a:rPr lang="en-US" sz="2400" dirty="0"/>
              <a:t>national case decreases but still stagnant</a:t>
            </a:r>
          </a:p>
          <a:p>
            <a:pPr lvl="1"/>
            <a:r>
              <a:rPr lang="en-US" sz="2400" dirty="0"/>
              <a:t>HIV outbreaks among intravenous drug users (IDUs)</a:t>
            </a:r>
          </a:p>
          <a:p>
            <a:pPr lvl="1"/>
            <a:r>
              <a:rPr lang="en-US" sz="2400" dirty="0"/>
              <a:t>syringe services programs </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4247159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dirty="0"/>
              <a:t>HIV/AIDS</a:t>
            </a:r>
          </a:p>
        </p:txBody>
      </p:sp>
      <p:sp>
        <p:nvSpPr>
          <p:cNvPr id="593923" name="Content Placeholder 2"/>
          <p:cNvSpPr>
            <a:spLocks noGrp="1"/>
          </p:cNvSpPr>
          <p:nvPr>
            <p:ph idx="1"/>
          </p:nvPr>
        </p:nvSpPr>
        <p:spPr>
          <a:xfrm>
            <a:off x="1543050" y="2228850"/>
            <a:ext cx="6172200" cy="3771900"/>
          </a:xfrm>
        </p:spPr>
        <p:txBody>
          <a:bodyPr/>
          <a:lstStyle/>
          <a:p>
            <a:pPr algn="ctr"/>
            <a:endParaRPr lang="en-US" dirty="0"/>
          </a:p>
        </p:txBody>
      </p:sp>
      <p:pic>
        <p:nvPicPr>
          <p:cNvPr id="593924" name="Picture 6" descr="aids_ribbon.png"/>
          <p:cNvPicPr>
            <a:picLocks noChangeAspect="1"/>
          </p:cNvPicPr>
          <p:nvPr/>
        </p:nvPicPr>
        <p:blipFill>
          <a:blip r:embed="rId3" cstate="print"/>
          <a:srcRect/>
          <a:stretch>
            <a:fillRect/>
          </a:stretch>
        </p:blipFill>
        <p:spPr bwMode="auto">
          <a:xfrm>
            <a:off x="1219200" y="1752600"/>
            <a:ext cx="6934200" cy="4724400"/>
          </a:xfrm>
          <a:prstGeom prst="rect">
            <a:avLst/>
          </a:prstGeom>
          <a:noFill/>
          <a:ln w="9525">
            <a:noFill/>
            <a:miter lim="800000"/>
            <a:headEnd/>
            <a:tailEnd/>
          </a:ln>
        </p:spPr>
      </p:pic>
    </p:spTree>
    <p:extLst>
      <p:ext uri="{BB962C8B-B14F-4D97-AF65-F5344CB8AC3E}">
        <p14:creationId xmlns:p14="http://schemas.microsoft.com/office/powerpoint/2010/main" val="404714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subTitle" idx="1"/>
          </p:nvPr>
        </p:nvSpPr>
        <p:spPr>
          <a:xfrm>
            <a:off x="3600452" y="3681413"/>
            <a:ext cx="3314700" cy="1543050"/>
          </a:xfrm>
        </p:spPr>
        <p:txBody>
          <a:bodyPr/>
          <a:lstStyle/>
          <a:p>
            <a:pPr eaLnBrk="1" hangingPunct="1"/>
            <a:endParaRPr lang="en-US" dirty="0"/>
          </a:p>
        </p:txBody>
      </p:sp>
      <p:sp>
        <p:nvSpPr>
          <p:cNvPr id="595971" name="Rectangle 3"/>
          <p:cNvSpPr>
            <a:spLocks noGrp="1" noChangeArrowheads="1"/>
          </p:cNvSpPr>
          <p:nvPr>
            <p:ph type="ctrTitle"/>
          </p:nvPr>
        </p:nvSpPr>
        <p:spPr>
          <a:xfrm>
            <a:off x="1657350" y="1939087"/>
            <a:ext cx="5772150" cy="1154162"/>
          </a:xfrm>
        </p:spPr>
        <p:txBody>
          <a:bodyPr>
            <a:spAutoFit/>
          </a:bodyPr>
          <a:lstStyle/>
          <a:p>
            <a:pPr eaLnBrk="1" hangingPunct="1"/>
            <a:r>
              <a:rPr lang="en-US" sz="3450" dirty="0">
                <a:solidFill>
                  <a:srgbClr val="25408F"/>
                </a:solidFill>
              </a:rPr>
              <a:t>Epidemiology of HIV/AIDS in the United States</a:t>
            </a:r>
          </a:p>
        </p:txBody>
      </p:sp>
    </p:spTree>
    <p:custDataLst>
      <p:tags r:id="rId1"/>
    </p:custDataLst>
    <p:extLst>
      <p:ext uri="{BB962C8B-B14F-4D97-AF65-F5344CB8AC3E}">
        <p14:creationId xmlns:p14="http://schemas.microsoft.com/office/powerpoint/2010/main" val="83589904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Play </a:t>
            </a:r>
            <a:r>
              <a:rPr lang="en-US" dirty="0">
                <a:sym typeface="Wingdings" panose="05000000000000000000" pitchFamily="2" charset="2"/>
              </a:rPr>
              <a:t></a:t>
            </a:r>
            <a:endParaRPr lang="en-US" dirty="0"/>
          </a:p>
        </p:txBody>
      </p:sp>
      <p:pic>
        <p:nvPicPr>
          <p:cNvPr id="6" name="Content Placeholder 5" descr="Clipart - Traffic Light (RY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5458" y="1600200"/>
            <a:ext cx="7133084" cy="4525963"/>
          </a:xfr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3</a:t>
            </a:fld>
            <a:endParaRPr lang="en-US"/>
          </a:p>
        </p:txBody>
      </p:sp>
    </p:spTree>
    <p:extLst>
      <p:ext uri="{BB962C8B-B14F-4D97-AF65-F5344CB8AC3E}">
        <p14:creationId xmlns:p14="http://schemas.microsoft.com/office/powerpoint/2010/main" val="2960105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762000" y="76200"/>
            <a:ext cx="7543800" cy="1284287"/>
          </a:xfrm>
        </p:spPr>
        <p:txBody>
          <a:bodyPr>
            <a:normAutofit/>
          </a:bodyPr>
          <a:lstStyle/>
          <a:p>
            <a:pPr eaLnBrk="1" hangingPunct="1"/>
            <a:r>
              <a:rPr lang="en-US" dirty="0"/>
              <a:t>HIV in the United States 2017</a:t>
            </a:r>
          </a:p>
        </p:txBody>
      </p:sp>
      <p:sp>
        <p:nvSpPr>
          <p:cNvPr id="603139" name="Rectangle 3"/>
          <p:cNvSpPr>
            <a:spLocks noGrp="1" noChangeArrowheads="1"/>
          </p:cNvSpPr>
          <p:nvPr>
            <p:ph type="body" idx="1"/>
          </p:nvPr>
        </p:nvSpPr>
        <p:spPr/>
        <p:txBody>
          <a:bodyPr>
            <a:normAutofit lnSpcReduction="10000"/>
          </a:bodyPr>
          <a:lstStyle/>
          <a:p>
            <a:pPr marL="0" indent="0" eaLnBrk="1" hangingPunct="1">
              <a:buNone/>
            </a:pPr>
            <a:r>
              <a:rPr lang="en-US" dirty="0"/>
              <a:t>About 1.12 million people with HIV</a:t>
            </a:r>
          </a:p>
          <a:p>
            <a:pPr marL="580130" lvl="1" indent="-254688" eaLnBrk="1" hangingPunct="1"/>
            <a:r>
              <a:rPr lang="en-US" dirty="0"/>
              <a:t>1 in 8 unaware of their infection (12.8%)</a:t>
            </a:r>
          </a:p>
          <a:p>
            <a:pPr marL="0" indent="0" eaLnBrk="1" hangingPunct="1">
              <a:buNone/>
            </a:pPr>
            <a:r>
              <a:rPr lang="en-US" dirty="0"/>
              <a:t>New HIV cases:</a:t>
            </a:r>
          </a:p>
          <a:p>
            <a:pPr marL="0" indent="0" eaLnBrk="1" hangingPunct="1">
              <a:buNone/>
            </a:pPr>
            <a:r>
              <a:rPr lang="en-US" dirty="0"/>
              <a:t>	35-40,000 every year…. Stagnant but increased diagnoses 	in some populations in the US</a:t>
            </a:r>
          </a:p>
          <a:p>
            <a:pPr marL="0" indent="0" eaLnBrk="1" hangingPunct="1">
              <a:buNone/>
            </a:pPr>
            <a:r>
              <a:rPr lang="en-US" dirty="0"/>
              <a:t>Ages 25-34 years account for 13,433 new diagnoses</a:t>
            </a:r>
          </a:p>
          <a:p>
            <a:pPr marL="0" indent="0" eaLnBrk="1" hangingPunct="1">
              <a:buNone/>
            </a:pPr>
            <a:r>
              <a:rPr lang="en-US" dirty="0"/>
              <a:t>Gay, bi- and other MSM particularly, young black MSM, are most seriously affected by HIV</a:t>
            </a:r>
          </a:p>
          <a:p>
            <a:pPr marL="0" indent="0" eaLnBrk="1" hangingPunct="1">
              <a:buNone/>
            </a:pPr>
            <a:r>
              <a:rPr lang="en-US" dirty="0"/>
              <a:t>By race, blacks face the most severe burden of HIV</a:t>
            </a:r>
          </a:p>
          <a:p>
            <a:pPr marL="580130" lvl="1" indent="-254688" eaLnBrk="1" hangingPunct="1"/>
            <a:r>
              <a:rPr lang="en-US" dirty="0"/>
              <a:t>12% US population, 44% new infections </a:t>
            </a:r>
          </a:p>
          <a:p>
            <a:pPr marL="580130" lvl="1" indent="-254688" eaLnBrk="1" hangingPunct="1"/>
            <a:r>
              <a:rPr lang="en-US" dirty="0"/>
              <a:t>Unless the epidemic course changes, at some lifetime point 1 in 16 black men and 1 in 32 black women will be diagnosed with HIV</a:t>
            </a:r>
          </a:p>
        </p:txBody>
      </p:sp>
      <p:sp>
        <p:nvSpPr>
          <p:cNvPr id="2" name="Footer Placeholder 1"/>
          <p:cNvSpPr>
            <a:spLocks noGrp="1"/>
          </p:cNvSpPr>
          <p:nvPr>
            <p:ph type="ftr" sz="quarter" idx="11"/>
          </p:nvPr>
        </p:nvSpPr>
        <p:spPr>
          <a:xfrm>
            <a:off x="914400" y="6172200"/>
            <a:ext cx="7543800" cy="457200"/>
          </a:xfrm>
        </p:spPr>
        <p:txBody>
          <a:bodyPr/>
          <a:lstStyle/>
          <a:p>
            <a:pPr>
              <a:defRPr/>
            </a:pPr>
            <a:r>
              <a:rPr lang="en-US" sz="900" u="sng" dirty="0">
                <a:solidFill>
                  <a:schemeClr val="bg1"/>
                </a:solidFill>
                <a:hlinkClick r:id="rId4"/>
              </a:rPr>
              <a:t>https://www.cdc.gov/hiv/statistics/overview/ataglance.html</a:t>
            </a:r>
            <a:r>
              <a:rPr lang="en-US" sz="900" u="sng" dirty="0">
                <a:solidFill>
                  <a:schemeClr val="bg1"/>
                </a:solidFill>
              </a:rPr>
              <a:t>. Accessed August 23, 2019</a:t>
            </a:r>
          </a:p>
        </p:txBody>
      </p:sp>
    </p:spTree>
    <p:custDataLst>
      <p:tags r:id="rId1"/>
    </p:custDataLst>
    <p:extLst>
      <p:ext uri="{BB962C8B-B14F-4D97-AF65-F5344CB8AC3E}">
        <p14:creationId xmlns:p14="http://schemas.microsoft.com/office/powerpoint/2010/main" val="3920604492"/>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in the United States 2019</a:t>
            </a:r>
          </a:p>
        </p:txBody>
      </p:sp>
      <p:sp>
        <p:nvSpPr>
          <p:cNvPr id="3" name="Content Placeholder 2"/>
          <p:cNvSpPr>
            <a:spLocks noGrp="1"/>
          </p:cNvSpPr>
          <p:nvPr>
            <p:ph idx="1"/>
          </p:nvPr>
        </p:nvSpPr>
        <p:spPr/>
        <p:txBody>
          <a:bodyPr>
            <a:normAutofit/>
          </a:bodyPr>
          <a:lstStyle/>
          <a:p>
            <a:pPr marL="0" indent="0">
              <a:buNone/>
            </a:pPr>
            <a:r>
              <a:rPr lang="en-US" dirty="0"/>
              <a:t>Black MSM in the US most profoundly affected</a:t>
            </a:r>
          </a:p>
          <a:p>
            <a:pPr marL="0" indent="0">
              <a:buNone/>
            </a:pPr>
            <a:r>
              <a:rPr lang="en-US" dirty="0"/>
              <a:t>Demographic: deep south</a:t>
            </a:r>
          </a:p>
          <a:p>
            <a:pPr marL="0" indent="0">
              <a:buNone/>
            </a:pPr>
            <a:r>
              <a:rPr lang="en-US" dirty="0"/>
              <a:t>Behavioral: unprotected receptive anal sex</a:t>
            </a:r>
          </a:p>
          <a:p>
            <a:pPr marL="0" indent="0">
              <a:buNone/>
            </a:pPr>
            <a:r>
              <a:rPr lang="en-US" dirty="0"/>
              <a:t>Economic: ↓ employment rates, ↓ college education, ↓ income </a:t>
            </a:r>
          </a:p>
          <a:p>
            <a:pPr marL="0" indent="0">
              <a:buNone/>
            </a:pPr>
            <a:r>
              <a:rPr lang="en-US" dirty="0"/>
              <a:t>Biological: ↑ prevalence of STIs, rectal lining thin</a:t>
            </a:r>
          </a:p>
          <a:p>
            <a:pPr marL="0" indent="0">
              <a:buNone/>
            </a:pPr>
            <a:r>
              <a:rPr lang="en-US" dirty="0"/>
              <a:t>Urgent need for better promotion of sexual health, prevention interventions, addressing socioeconomic, behavioral health to decrease HIV incidence…..</a:t>
            </a:r>
          </a:p>
        </p:txBody>
      </p:sp>
      <p:sp>
        <p:nvSpPr>
          <p:cNvPr id="4" name="Footer Placeholder 3"/>
          <p:cNvSpPr>
            <a:spLocks noGrp="1"/>
          </p:cNvSpPr>
          <p:nvPr>
            <p:ph type="ftr" sz="quarter" idx="11"/>
          </p:nvPr>
        </p:nvSpPr>
        <p:spPr/>
        <p:txBody>
          <a:bodyPr/>
          <a:lstStyle/>
          <a:p>
            <a:pPr>
              <a:defRPr/>
            </a:pPr>
            <a:r>
              <a:rPr lang="en-US" sz="1000" dirty="0">
                <a:solidFill>
                  <a:prstClr val="black">
                    <a:tint val="75000"/>
                  </a:prstClr>
                </a:solidFill>
              </a:rPr>
              <a:t>Mayer KH et al. Concomitant socioeconomic, behavioral, and biological factors associated with the disproportionate HIV infection burden among black men who have sex with men in 6 U.S. cities. PLOS ONE 9 (1): e87298, 2014.</a:t>
            </a:r>
          </a:p>
        </p:txBody>
      </p:sp>
    </p:spTree>
    <p:extLst>
      <p:ext uri="{BB962C8B-B14F-4D97-AF65-F5344CB8AC3E}">
        <p14:creationId xmlns:p14="http://schemas.microsoft.com/office/powerpoint/2010/main" val="101455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022" y="1059229"/>
            <a:ext cx="8985956" cy="950974"/>
          </a:xfrm>
        </p:spPr>
        <p:txBody>
          <a:bodyPr>
            <a:normAutofit fontScale="90000"/>
          </a:bodyPr>
          <a:lstStyle/>
          <a:p>
            <a:pPr algn="ctr">
              <a:lnSpc>
                <a:spcPts val="2600"/>
              </a:lnSpc>
            </a:pPr>
            <a:r>
              <a:rPr lang="en-US" sz="2000" dirty="0"/>
              <a:t>Diagnoses of HIV Infection among Adults and Adolescents, by Race/Ethnicity  2010–2016—United States and 6 Dependent Areas</a:t>
            </a:r>
            <a:r>
              <a:rPr lang="en-US" sz="2400" dirty="0"/>
              <a:t/>
            </a:r>
            <a:br>
              <a:rPr lang="en-US" sz="2400" dirty="0"/>
            </a:br>
            <a:endParaRPr lang="en-US" sz="2400" dirty="0"/>
          </a:p>
        </p:txBody>
      </p:sp>
      <p:pic>
        <p:nvPicPr>
          <p:cNvPr id="3" name="Picture 2" descr="From 2010 through 2016, blacks/African Americans accounted for the largest percentage of diagnoses of HIV infections each year in the United States and 6 dependent areas. &#10;&#10;In 2016, 43% of diagnoses were among blacks/African Americans, 26% among Hispanics/Latinos, 25% among whites, 3% among persons of multiple races, 2% among Asians, and less than 1% each for American Indians/Alaska Natives and Native Hawaiians/other Pacific Islanders. For the first time in 2016, the proportion of diagnoses that were among Hispanics/Latinos was greater than the proportion of diagnoses that were among whites.&#10; &#10;Hispanics/Latinos can be of any race.&#10;"/>
          <p:cNvPicPr>
            <a:picLocks noChangeAspect="1"/>
          </p:cNvPicPr>
          <p:nvPr/>
        </p:nvPicPr>
        <p:blipFill>
          <a:blip r:embed="rId3"/>
          <a:stretch>
            <a:fillRect/>
          </a:stretch>
        </p:blipFill>
        <p:spPr>
          <a:xfrm>
            <a:off x="249562" y="1607133"/>
            <a:ext cx="8644877" cy="4115157"/>
          </a:xfrm>
          <a:prstGeom prst="rect">
            <a:avLst/>
          </a:prstGeom>
        </p:spPr>
      </p:pic>
      <p:sp>
        <p:nvSpPr>
          <p:cNvPr id="9" name="Text Placeholder 3"/>
          <p:cNvSpPr txBox="1">
            <a:spLocks/>
          </p:cNvSpPr>
          <p:nvPr/>
        </p:nvSpPr>
        <p:spPr>
          <a:xfrm>
            <a:off x="1132332" y="5611333"/>
            <a:ext cx="6781800" cy="2219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dirty="0">
                <a:solidFill>
                  <a:srgbClr val="5F5F5F"/>
                </a:solidFill>
                <a:latin typeface="Calibri" panose="020F0502020204030204" pitchFamily="34" charset="0"/>
              </a:rPr>
              <a:t>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Hispanics/Latinos can be of any race.</a:t>
            </a:r>
          </a:p>
        </p:txBody>
      </p:sp>
    </p:spTree>
    <p:extLst>
      <p:ext uri="{BB962C8B-B14F-4D97-AF65-F5344CB8AC3E}">
        <p14:creationId xmlns:p14="http://schemas.microsoft.com/office/powerpoint/2010/main" val="15418330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923702"/>
            <a:ext cx="9082454" cy="857250"/>
          </a:xfrm>
        </p:spPr>
        <p:txBody>
          <a:bodyPr/>
          <a:lstStyle/>
          <a:p>
            <a:pPr algn="ctr">
              <a:lnSpc>
                <a:spcPts val="2600"/>
              </a:lnSpc>
            </a:pPr>
            <a:r>
              <a:rPr lang="en-US" sz="2000" dirty="0"/>
              <a:t>Diagnoses of HIV Infection among Adults and Adolescents, by Transmission Category, 2010–2016—United States and 6 Dependent Areas</a:t>
            </a:r>
          </a:p>
        </p:txBody>
      </p:sp>
      <p:pic>
        <p:nvPicPr>
          <p:cNvPr id="3" name="Picture 2" descr="This slide presents the percentage distribution of adults and adolescents with diagnosed HIV infection from 2010 through 2016, by transmission category, for the United States and 6 dependent areas.&#10; &#10;The percentage of adults and adolescents with diagnosed HIV infection attributed to male-to-male sexual contact increased from 60% in 2010 to 66% in 2016. The percentages of diagnosed HIV infections attributed to injection drug use, male-to-male sexual contact and injection drug use, and heterosexual contact decreased from 2010 through 2016. The “Other” transmission category is not displayed as it comprises less than 1% of cases. The category includes hemophilia, blood transfusion, perinatal exposure, and risk factor not reported or not identified.&#10; &#10;Data have been statistically adjusted to account for missing transmission category.&#10; &#10;Heterosexual contact is with a person known to have, or to be at high risk for, HIV infection.&#10;"/>
          <p:cNvPicPr>
            <a:picLocks noChangeAspect="1"/>
          </p:cNvPicPr>
          <p:nvPr/>
        </p:nvPicPr>
        <p:blipFill>
          <a:blip r:embed="rId3"/>
          <a:stretch>
            <a:fillRect/>
          </a:stretch>
        </p:blipFill>
        <p:spPr>
          <a:xfrm>
            <a:off x="161220" y="1951646"/>
            <a:ext cx="8303472" cy="3456732"/>
          </a:xfrm>
          <a:prstGeom prst="rect">
            <a:avLst/>
          </a:prstGeom>
        </p:spPr>
      </p:pic>
      <p:sp>
        <p:nvSpPr>
          <p:cNvPr id="8" name="Text Placeholder 3"/>
          <p:cNvSpPr txBox="1">
            <a:spLocks/>
          </p:cNvSpPr>
          <p:nvPr/>
        </p:nvSpPr>
        <p:spPr>
          <a:xfrm>
            <a:off x="1045024" y="5268503"/>
            <a:ext cx="7419669" cy="609600"/>
          </a:xfrm>
          <a:prstGeom prst="rect">
            <a:avLst/>
          </a:prstGeom>
          <a:effectLst/>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have been statistically adjusted to account for missing transmission category. “Other” transmission category not displayed as it comprises less than 1% of cases.</a:t>
            </a:r>
          </a:p>
          <a:p>
            <a:pPr marL="307975" indent="-307975"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Heterosexual contact with a person known to have, or to be at high risk for, HIV infection.    </a:t>
            </a:r>
          </a:p>
        </p:txBody>
      </p:sp>
    </p:spTree>
    <p:extLst>
      <p:ext uri="{BB962C8B-B14F-4D97-AF65-F5344CB8AC3E}">
        <p14:creationId xmlns:p14="http://schemas.microsoft.com/office/powerpoint/2010/main" val="380581050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5" y="784387"/>
            <a:ext cx="9144000" cy="857250"/>
          </a:xfrm>
        </p:spPr>
        <p:txBody>
          <a:bodyPr/>
          <a:lstStyle/>
          <a:p>
            <a:pPr algn="ctr">
              <a:lnSpc>
                <a:spcPts val="2600"/>
              </a:lnSpc>
              <a:defRPr/>
            </a:pPr>
            <a:r>
              <a:rPr lang="en-US" sz="2000" dirty="0"/>
              <a:t>Diagnosed HIV Infections Attributed to Injection Drug Use, by Sex and Race/Ethnicity, 2017</a:t>
            </a:r>
            <a:r>
              <a:rPr lang="en-US" sz="2000" dirty="0">
                <a:latin typeface="Arial"/>
                <a:cs typeface="Arial"/>
              </a:rPr>
              <a:t>—</a:t>
            </a:r>
            <a:r>
              <a:rPr lang="en-US" sz="2000" dirty="0"/>
              <a:t>United States and 6 Dependent Areas</a:t>
            </a:r>
          </a:p>
        </p:txBody>
      </p:sp>
      <p:pic>
        <p:nvPicPr>
          <p:cNvPr id="3" name="Picture 2" descr="In 2017, approximately 2,389 diagnosed HIV infections in the United States and 6 dependent areas were attributed to injection drug use. &#10; &#10;Overall, over one-third of diagnosed HIV infections attributed to injection drug use were among whites (42%). When separated by sex, 38% of males and 47% of females were white. Blacks/African Americans accounted for 31% of infections for males and 35% for females. Hispanics/Latinos accounted for 26% of infections for males and 14% for females.&#10; &#10;Persons of multiple races accounted for approximately 2% of diagnosed infections for males and 3% for females. American Indians/Alaska Natives accounted for approximately 1% for both males and females. Asians accounted for approximately 1% for both males and females. Native Hawaiians/other Pacific Islanders accounted for less than 1% for both males and females.&#10; &#10;Data for the year 2017 are considered preliminary and based on 6 months reporting delay. Data have been statistically adjusted to account for missing transmission category. Because column totals for numbers were calculated independently of the values for the subpopulations, the values in each column may not sum to the column total.&#10; &#10;Hispanics/Latinos can be of any race.&#10;&#10;"/>
          <p:cNvPicPr>
            <a:picLocks noChangeAspect="1"/>
          </p:cNvPicPr>
          <p:nvPr/>
        </p:nvPicPr>
        <p:blipFill>
          <a:blip r:embed="rId3"/>
          <a:stretch>
            <a:fillRect/>
          </a:stretch>
        </p:blipFill>
        <p:spPr>
          <a:xfrm>
            <a:off x="487326" y="1764648"/>
            <a:ext cx="8169348" cy="3328704"/>
          </a:xfrm>
          <a:prstGeom prst="rect">
            <a:avLst/>
          </a:prstGeom>
        </p:spPr>
      </p:pic>
      <p:sp>
        <p:nvSpPr>
          <p:cNvPr id="8" name="Text Placeholder 3"/>
          <p:cNvSpPr txBox="1">
            <a:spLocks/>
          </p:cNvSpPr>
          <p:nvPr/>
        </p:nvSpPr>
        <p:spPr>
          <a:xfrm>
            <a:off x="938767" y="5401818"/>
            <a:ext cx="8077476" cy="50521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2017 are considered preliminary and based on 6 months reporting delay. Data have been statistically adjusted to account for missing transmission category.</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a:p>
            <a:pPr marL="28575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b </a:t>
            </a:r>
            <a:r>
              <a:rPr lang="en-US" sz="900" dirty="0">
                <a:solidFill>
                  <a:srgbClr val="5F5F5F"/>
                </a:solidFill>
                <a:latin typeface="Calibri" panose="020F0502020204030204" pitchFamily="34" charset="0"/>
              </a:rPr>
              <a:t>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194739418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533400" y="0"/>
            <a:ext cx="8305800" cy="1360487"/>
          </a:xfrm>
        </p:spPr>
        <p:txBody>
          <a:bodyPr>
            <a:noAutofit/>
          </a:bodyPr>
          <a:lstStyle/>
          <a:p>
            <a:pPr eaLnBrk="1" hangingPunct="1"/>
            <a:r>
              <a:rPr lang="en-US" sz="2800" dirty="0">
                <a:cs typeface="Tahoma" pitchFamily="34" charset="0"/>
              </a:rPr>
              <a:t>WV HIV/AIDS Surveillance Summary</a:t>
            </a:r>
            <a:br>
              <a:rPr lang="en-US" sz="2800" dirty="0">
                <a:cs typeface="Tahoma" pitchFamily="34" charset="0"/>
              </a:rPr>
            </a:br>
            <a:r>
              <a:rPr lang="en-US" sz="2800" dirty="0">
                <a:cs typeface="Tahoma" pitchFamily="34" charset="0"/>
              </a:rPr>
              <a:t>Updated 2018: Cumulative through 2017</a:t>
            </a:r>
          </a:p>
        </p:txBody>
      </p:sp>
      <p:sp>
        <p:nvSpPr>
          <p:cNvPr id="606211" name="Rectangle 3"/>
          <p:cNvSpPr>
            <a:spLocks noGrp="1" noChangeArrowheads="1"/>
          </p:cNvSpPr>
          <p:nvPr>
            <p:ph type="body" idx="1"/>
          </p:nvPr>
        </p:nvSpPr>
        <p:spPr/>
        <p:txBody>
          <a:bodyPr/>
          <a:lstStyle/>
          <a:p>
            <a:pPr eaLnBrk="1" hangingPunct="1"/>
            <a:r>
              <a:rPr lang="en-US" dirty="0">
                <a:cs typeface="Tahoma" pitchFamily="34" charset="0"/>
              </a:rPr>
              <a:t>HIV not AIDS: 1144</a:t>
            </a:r>
          </a:p>
          <a:p>
            <a:pPr eaLnBrk="1" hangingPunct="1"/>
            <a:r>
              <a:rPr lang="en-US" dirty="0">
                <a:cs typeface="Tahoma" pitchFamily="34" charset="0"/>
              </a:rPr>
              <a:t>HIV/AIDS: 1870</a:t>
            </a:r>
          </a:p>
          <a:p>
            <a:pPr eaLnBrk="1" hangingPunct="1"/>
            <a:r>
              <a:rPr lang="en-US" dirty="0">
                <a:cs typeface="Tahoma" pitchFamily="34" charset="0"/>
              </a:rPr>
              <a:t>By gender</a:t>
            </a:r>
          </a:p>
          <a:p>
            <a:pPr lvl="1" eaLnBrk="1" hangingPunct="1"/>
            <a:r>
              <a:rPr lang="en-US" sz="1800" dirty="0">
                <a:cs typeface="Tahoma" pitchFamily="34" charset="0"/>
              </a:rPr>
              <a:t>Male 853</a:t>
            </a:r>
          </a:p>
          <a:p>
            <a:pPr lvl="1" eaLnBrk="1" hangingPunct="1"/>
            <a:r>
              <a:rPr lang="en-US" sz="1800" dirty="0">
                <a:cs typeface="Tahoma" pitchFamily="34" charset="0"/>
              </a:rPr>
              <a:t>Female 291</a:t>
            </a:r>
          </a:p>
          <a:p>
            <a:pPr eaLnBrk="1" hangingPunct="1"/>
            <a:r>
              <a:rPr lang="en-US" dirty="0">
                <a:cs typeface="Tahoma" pitchFamily="34" charset="0"/>
              </a:rPr>
              <a:t>By race</a:t>
            </a:r>
          </a:p>
          <a:p>
            <a:pPr lvl="1" eaLnBrk="1" hangingPunct="1"/>
            <a:r>
              <a:rPr lang="en-US" sz="1800" dirty="0">
                <a:cs typeface="Tahoma" pitchFamily="34" charset="0"/>
              </a:rPr>
              <a:t>White 733</a:t>
            </a:r>
          </a:p>
          <a:p>
            <a:pPr lvl="1" eaLnBrk="1" hangingPunct="1"/>
            <a:r>
              <a:rPr lang="en-US" sz="1800" dirty="0">
                <a:cs typeface="Tahoma" pitchFamily="34" charset="0"/>
              </a:rPr>
              <a:t>African American 344</a:t>
            </a:r>
          </a:p>
          <a:p>
            <a:pPr lvl="1" eaLnBrk="1" hangingPunct="1"/>
            <a:r>
              <a:rPr lang="en-US" sz="1800" dirty="0">
                <a:cs typeface="Tahoma" pitchFamily="34" charset="0"/>
              </a:rPr>
              <a:t>Hispanic 32</a:t>
            </a:r>
          </a:p>
          <a:p>
            <a:pPr lvl="1" eaLnBrk="1" hangingPunct="1"/>
            <a:r>
              <a:rPr lang="en-US" sz="1800" dirty="0">
                <a:cs typeface="Tahoma" pitchFamily="34" charset="0"/>
              </a:rPr>
              <a:t>Other:  includes hemophilia, blood transfusion, and risk not reported or not identified 154</a:t>
            </a:r>
            <a:endParaRPr lang="en-US" sz="1800" dirty="0">
              <a:solidFill>
                <a:schemeClr val="bg1"/>
              </a:solidFill>
              <a:cs typeface="Tahoma" pitchFamily="34" charset="0"/>
            </a:endParaRPr>
          </a:p>
        </p:txBody>
      </p:sp>
      <p:sp>
        <p:nvSpPr>
          <p:cNvPr id="596996" name="Footer Placeholder 1"/>
          <p:cNvSpPr>
            <a:spLocks noGrp="1"/>
          </p:cNvSpPr>
          <p:nvPr>
            <p:ph type="ftr" sz="quarter" idx="11"/>
          </p:nvPr>
        </p:nvSpPr>
        <p:spPr>
          <a:xfrm>
            <a:off x="914400" y="6248400"/>
            <a:ext cx="7772400" cy="381000"/>
          </a:xfrm>
        </p:spPr>
        <p:txBody>
          <a:bodyPr/>
          <a:lstStyle/>
          <a:p>
            <a:pPr>
              <a:defRPr/>
            </a:pPr>
            <a:r>
              <a:rPr lang="en-US" u="sng" dirty="0">
                <a:solidFill>
                  <a:schemeClr val="bg1"/>
                </a:solidFill>
                <a:latin typeface="Arial" pitchFamily="34" charset="0"/>
                <a:hlinkClick r:id="rId3"/>
              </a:rPr>
              <a:t>https://dhhr.wv.gov/oeps/std-hiv-hep/HIV_AIDS/Documents/HIV%20Surveillance%20Summary%202018.pdf</a:t>
            </a:r>
            <a:r>
              <a:rPr lang="en-US" u="sng" dirty="0">
                <a:solidFill>
                  <a:schemeClr val="bg1"/>
                </a:solidFill>
                <a:latin typeface="Arial" pitchFamily="34" charset="0"/>
              </a:rPr>
              <a:t>. Accessed July 31, 2020</a:t>
            </a:r>
          </a:p>
        </p:txBody>
      </p:sp>
    </p:spTree>
    <p:extLst>
      <p:ext uri="{BB962C8B-B14F-4D97-AF65-F5344CB8AC3E}">
        <p14:creationId xmlns:p14="http://schemas.microsoft.com/office/powerpoint/2010/main" val="2362753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838200" y="152400"/>
            <a:ext cx="7162801" cy="1447800"/>
          </a:xfrm>
        </p:spPr>
        <p:txBody>
          <a:bodyPr>
            <a:normAutofit/>
          </a:bodyPr>
          <a:lstStyle/>
          <a:p>
            <a:pPr eaLnBrk="1" hangingPunct="1"/>
            <a:r>
              <a:rPr lang="en-US" sz="2800" dirty="0">
                <a:cs typeface="Tahoma" pitchFamily="34" charset="0"/>
              </a:rPr>
              <a:t>WV HIV/AIDS Surveillance Report</a:t>
            </a:r>
            <a:br>
              <a:rPr lang="en-US" sz="2800" dirty="0">
                <a:cs typeface="Tahoma" pitchFamily="34" charset="0"/>
              </a:rPr>
            </a:br>
            <a:r>
              <a:rPr lang="en-US" sz="2800" dirty="0">
                <a:cs typeface="Tahoma" pitchFamily="34" charset="0"/>
              </a:rPr>
              <a:t>Updated 2017</a:t>
            </a:r>
          </a:p>
        </p:txBody>
      </p:sp>
      <p:sp>
        <p:nvSpPr>
          <p:cNvPr id="607235" name="Rectangle 3"/>
          <p:cNvSpPr>
            <a:spLocks noGrp="1" noChangeArrowheads="1"/>
          </p:cNvSpPr>
          <p:nvPr>
            <p:ph type="body" idx="1"/>
          </p:nvPr>
        </p:nvSpPr>
        <p:spPr>
          <a:xfrm>
            <a:off x="413952" y="1600200"/>
            <a:ext cx="7244149" cy="5029200"/>
          </a:xfrm>
        </p:spPr>
        <p:txBody>
          <a:bodyPr/>
          <a:lstStyle/>
          <a:p>
            <a:pPr marL="0" indent="0" eaLnBrk="1" hangingPunct="1">
              <a:buNone/>
            </a:pPr>
            <a:r>
              <a:rPr lang="en-US" dirty="0">
                <a:cs typeface="Tahoma" pitchFamily="34" charset="0"/>
              </a:rPr>
              <a:t>Exposure category </a:t>
            </a:r>
          </a:p>
          <a:p>
            <a:pPr lvl="1" eaLnBrk="1" hangingPunct="1"/>
            <a:r>
              <a:rPr lang="en-US" dirty="0">
                <a:cs typeface="Tahoma" pitchFamily="34" charset="0"/>
              </a:rPr>
              <a:t>MSM 568</a:t>
            </a:r>
            <a:r>
              <a:rPr lang="en-US" dirty="0">
                <a:latin typeface="Yu Mincho Light" panose="02020300000000000000" pitchFamily="18" charset="-128"/>
                <a:ea typeface="Yu Mincho Light" panose="02020300000000000000" pitchFamily="18" charset="-128"/>
                <a:cs typeface="Tahoma" pitchFamily="34" charset="0"/>
              </a:rPr>
              <a:t>⇧</a:t>
            </a:r>
            <a:endParaRPr lang="en-US" dirty="0">
              <a:cs typeface="Tahoma" pitchFamily="34" charset="0"/>
            </a:endParaRPr>
          </a:p>
          <a:p>
            <a:pPr lvl="1" eaLnBrk="1" hangingPunct="1"/>
            <a:r>
              <a:rPr lang="en-US" dirty="0">
                <a:cs typeface="Tahoma" pitchFamily="34" charset="0"/>
              </a:rPr>
              <a:t>Injection drug use (IDU) could this be an ongoing concern in the era of COVID19?</a:t>
            </a:r>
            <a:endParaRPr lang="en-US" dirty="0">
              <a:solidFill>
                <a:srgbClr val="25408F"/>
              </a:solidFill>
              <a:cs typeface="Tahoma" pitchFamily="34" charset="0"/>
            </a:endParaRPr>
          </a:p>
          <a:p>
            <a:pPr lvl="1" eaLnBrk="1" hangingPunct="1"/>
            <a:r>
              <a:rPr lang="en-US" dirty="0">
                <a:cs typeface="Tahoma" pitchFamily="34" charset="0"/>
              </a:rPr>
              <a:t>MSM/IDU 50</a:t>
            </a:r>
          </a:p>
          <a:p>
            <a:pPr lvl="1" eaLnBrk="1" hangingPunct="1"/>
            <a:r>
              <a:rPr lang="en-US" dirty="0">
                <a:cs typeface="Tahoma" pitchFamily="34" charset="0"/>
              </a:rPr>
              <a:t>Heterosexual contact 180</a:t>
            </a:r>
          </a:p>
          <a:p>
            <a:pPr lvl="1" eaLnBrk="1" hangingPunct="1"/>
            <a:r>
              <a:rPr lang="en-US" dirty="0">
                <a:cs typeface="Tahoma" pitchFamily="34" charset="0"/>
              </a:rPr>
              <a:t>Perinatal 13</a:t>
            </a:r>
          </a:p>
          <a:p>
            <a:pPr lvl="1" eaLnBrk="1" hangingPunct="1"/>
            <a:r>
              <a:rPr lang="en-US" dirty="0">
                <a:cs typeface="Tahoma" pitchFamily="34" charset="0"/>
              </a:rPr>
              <a:t>Other/Unknown 154</a:t>
            </a:r>
          </a:p>
          <a:p>
            <a:pPr lvl="2" eaLnBrk="1" hangingPunct="1"/>
            <a:r>
              <a:rPr lang="en-US" sz="2000" dirty="0">
                <a:solidFill>
                  <a:srgbClr val="25408F"/>
                </a:solidFill>
                <a:cs typeface="Tahoma" pitchFamily="34" charset="0"/>
              </a:rPr>
              <a:t>Includes hemophilia, blood transfusion, risk not reported</a:t>
            </a:r>
          </a:p>
        </p:txBody>
      </p:sp>
      <p:sp>
        <p:nvSpPr>
          <p:cNvPr id="598020" name="Footer Placeholder 1"/>
          <p:cNvSpPr>
            <a:spLocks noGrp="1"/>
          </p:cNvSpPr>
          <p:nvPr>
            <p:ph type="ftr" sz="quarter" idx="11"/>
          </p:nvPr>
        </p:nvSpPr>
        <p:spPr>
          <a:xfrm>
            <a:off x="914399" y="6172200"/>
            <a:ext cx="7848601" cy="381000"/>
          </a:xfrm>
        </p:spPr>
        <p:txBody>
          <a:bodyPr/>
          <a:lstStyle/>
          <a:p>
            <a:pPr>
              <a:defRPr/>
            </a:pPr>
            <a:r>
              <a:rPr lang="en-US" u="sng" dirty="0">
                <a:solidFill>
                  <a:schemeClr val="bg1"/>
                </a:solidFill>
                <a:latin typeface="Arial" pitchFamily="34" charset="0"/>
                <a:hlinkClick r:id="rId3"/>
              </a:rPr>
              <a:t>https://dhhr.wv.gov/oeps/std-hiv-hep/HIV_AIDS/Documents/HIV%20Surveillance%20Summary%202018.pdf</a:t>
            </a:r>
            <a:r>
              <a:rPr lang="en-US" u="sng" dirty="0">
                <a:solidFill>
                  <a:schemeClr val="bg1"/>
                </a:solidFill>
                <a:latin typeface="Arial" pitchFamily="34" charset="0"/>
              </a:rPr>
              <a:t>. Accessed August 23, 2019</a:t>
            </a:r>
          </a:p>
        </p:txBody>
      </p:sp>
    </p:spTree>
    <p:extLst>
      <p:ext uri="{BB962C8B-B14F-4D97-AF65-F5344CB8AC3E}">
        <p14:creationId xmlns:p14="http://schemas.microsoft.com/office/powerpoint/2010/main" val="4151225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5400" dirty="0"/>
          </a:p>
          <a:p>
            <a:pPr marL="0" indent="0" algn="ctr">
              <a:buNone/>
            </a:pPr>
            <a:r>
              <a:rPr lang="en-US" sz="5400" dirty="0"/>
              <a:t>HIV Transmission</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37</a:t>
            </a:fld>
            <a:endParaRPr lang="en-US">
              <a:solidFill>
                <a:prstClr val="black">
                  <a:tint val="75000"/>
                </a:prstClr>
              </a:solidFill>
            </a:endParaRPr>
          </a:p>
        </p:txBody>
      </p:sp>
    </p:spTree>
    <p:extLst>
      <p:ext uri="{BB962C8B-B14F-4D97-AF65-F5344CB8AC3E}">
        <p14:creationId xmlns:p14="http://schemas.microsoft.com/office/powerpoint/2010/main" val="2200466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1543050" y="76201"/>
            <a:ext cx="6172200" cy="1066800"/>
          </a:xfrm>
        </p:spPr>
        <p:txBody>
          <a:bodyPr>
            <a:normAutofit/>
          </a:bodyPr>
          <a:lstStyle/>
          <a:p>
            <a:pPr eaLnBrk="1" hangingPunct="1"/>
            <a:r>
              <a:rPr lang="en-US" sz="4000" dirty="0"/>
              <a:t>Modes of Transmission</a:t>
            </a:r>
            <a:r>
              <a:rPr lang="en-US" sz="4000" b="1" dirty="0"/>
              <a:t> </a:t>
            </a:r>
          </a:p>
        </p:txBody>
      </p:sp>
      <p:sp>
        <p:nvSpPr>
          <p:cNvPr id="612355" name="Rectangle 3"/>
          <p:cNvSpPr>
            <a:spLocks noGrp="1" noChangeArrowheads="1"/>
          </p:cNvSpPr>
          <p:nvPr>
            <p:ph type="body" idx="1"/>
          </p:nvPr>
        </p:nvSpPr>
        <p:spPr>
          <a:xfrm>
            <a:off x="438664" y="1143001"/>
            <a:ext cx="7219436" cy="5105399"/>
          </a:xfrm>
        </p:spPr>
        <p:txBody>
          <a:bodyPr>
            <a:normAutofit/>
          </a:bodyPr>
          <a:lstStyle/>
          <a:p>
            <a:pPr marL="0" indent="0" eaLnBrk="1" hangingPunct="1">
              <a:lnSpc>
                <a:spcPct val="80000"/>
              </a:lnSpc>
              <a:buNone/>
            </a:pPr>
            <a:r>
              <a:rPr lang="en-US" dirty="0"/>
              <a:t>Sexual contact (unprotected)</a:t>
            </a:r>
          </a:p>
          <a:p>
            <a:pPr marL="762893" lvl="1" indent="-338410" eaLnBrk="1" hangingPunct="1">
              <a:lnSpc>
                <a:spcPct val="80000"/>
              </a:lnSpc>
            </a:pPr>
            <a:r>
              <a:rPr lang="en-US" dirty="0"/>
              <a:t>M-M: (most frequently reported risk)</a:t>
            </a:r>
          </a:p>
          <a:p>
            <a:pPr marL="762893" lvl="1" indent="-338410" eaLnBrk="1" hangingPunct="1">
              <a:lnSpc>
                <a:spcPct val="80000"/>
              </a:lnSpc>
            </a:pPr>
            <a:r>
              <a:rPr lang="en-US" dirty="0"/>
              <a:t>M-F or vice versa</a:t>
            </a:r>
          </a:p>
          <a:p>
            <a:pPr marL="762893" lvl="1" indent="-338410" eaLnBrk="1" hangingPunct="1">
              <a:lnSpc>
                <a:spcPct val="80000"/>
              </a:lnSpc>
            </a:pPr>
            <a:r>
              <a:rPr lang="en-US" dirty="0"/>
              <a:t>F-F</a:t>
            </a:r>
          </a:p>
          <a:p>
            <a:pPr marL="0" indent="0" eaLnBrk="1" hangingPunct="1">
              <a:lnSpc>
                <a:spcPct val="80000"/>
              </a:lnSpc>
              <a:buNone/>
            </a:pPr>
            <a:r>
              <a:rPr lang="en-US" dirty="0"/>
              <a:t>Blood exposure</a:t>
            </a:r>
          </a:p>
          <a:p>
            <a:pPr marL="762893" lvl="1" indent="-338410" eaLnBrk="1" hangingPunct="1">
              <a:lnSpc>
                <a:spcPct val="80000"/>
              </a:lnSpc>
            </a:pPr>
            <a:r>
              <a:rPr lang="en-US" dirty="0"/>
              <a:t>Substance Use Disorder: Injection Drug Use/Needle sharing</a:t>
            </a:r>
          </a:p>
          <a:p>
            <a:pPr marL="762893" lvl="1" indent="-338410" eaLnBrk="1" hangingPunct="1">
              <a:lnSpc>
                <a:spcPct val="80000"/>
              </a:lnSpc>
            </a:pPr>
            <a:r>
              <a:rPr lang="en-US" dirty="0"/>
              <a:t>Occupational </a:t>
            </a:r>
          </a:p>
          <a:p>
            <a:pPr marL="762893" lvl="1" indent="-338410" eaLnBrk="1" hangingPunct="1">
              <a:lnSpc>
                <a:spcPct val="80000"/>
              </a:lnSpc>
            </a:pPr>
            <a:r>
              <a:rPr lang="en-US" dirty="0"/>
              <a:t>Transfusion</a:t>
            </a:r>
          </a:p>
          <a:p>
            <a:pPr marL="0" indent="0" eaLnBrk="1" hangingPunct="1">
              <a:lnSpc>
                <a:spcPct val="80000"/>
              </a:lnSpc>
              <a:buNone/>
            </a:pPr>
            <a:r>
              <a:rPr lang="en-US" dirty="0"/>
              <a:t>Mother to Child (MTCT )</a:t>
            </a:r>
          </a:p>
          <a:p>
            <a:pPr marL="762893" lvl="1" indent="-338410" eaLnBrk="1" hangingPunct="1">
              <a:lnSpc>
                <a:spcPct val="80000"/>
              </a:lnSpc>
            </a:pPr>
            <a:r>
              <a:rPr lang="en-US" dirty="0"/>
              <a:t>Vertical </a:t>
            </a:r>
          </a:p>
          <a:p>
            <a:pPr marL="762893" lvl="1" indent="-338410" eaLnBrk="1" hangingPunct="1">
              <a:lnSpc>
                <a:spcPct val="80000"/>
              </a:lnSpc>
            </a:pPr>
            <a:r>
              <a:rPr lang="en-US" dirty="0"/>
              <a:t>Breastfeeding</a:t>
            </a:r>
          </a:p>
        </p:txBody>
      </p:sp>
    </p:spTree>
    <p:custDataLst>
      <p:tags r:id="rId1"/>
    </p:custDataLst>
    <p:extLst>
      <p:ext uri="{BB962C8B-B14F-4D97-AF65-F5344CB8AC3E}">
        <p14:creationId xmlns:p14="http://schemas.microsoft.com/office/powerpoint/2010/main" val="4104426232"/>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533401" y="0"/>
            <a:ext cx="7156864" cy="1447800"/>
          </a:xfrm>
        </p:spPr>
        <p:txBody>
          <a:bodyPr>
            <a:normAutofit/>
          </a:bodyPr>
          <a:lstStyle/>
          <a:p>
            <a:pPr eaLnBrk="1" hangingPunct="1"/>
            <a:r>
              <a:rPr lang="en-US" sz="3200" dirty="0"/>
              <a:t>Biological Factors That Affect Sexual</a:t>
            </a:r>
            <a:r>
              <a:rPr lang="en-US" sz="3200" u="sng" dirty="0"/>
              <a:t> </a:t>
            </a:r>
            <a:r>
              <a:rPr lang="en-US" sz="3200" dirty="0"/>
              <a:t>Transmission </a:t>
            </a:r>
          </a:p>
        </p:txBody>
      </p:sp>
      <p:sp>
        <p:nvSpPr>
          <p:cNvPr id="614403" name="Rectangle 3"/>
          <p:cNvSpPr>
            <a:spLocks noGrp="1" noChangeArrowheads="1"/>
          </p:cNvSpPr>
          <p:nvPr>
            <p:ph type="body" idx="1"/>
          </p:nvPr>
        </p:nvSpPr>
        <p:spPr/>
        <p:txBody>
          <a:bodyPr>
            <a:normAutofit/>
          </a:bodyPr>
          <a:lstStyle/>
          <a:p>
            <a:pPr eaLnBrk="1" hangingPunct="1">
              <a:lnSpc>
                <a:spcPct val="90000"/>
              </a:lnSpc>
            </a:pPr>
            <a:r>
              <a:rPr lang="en-US" dirty="0"/>
              <a:t>Blood  and genital viral load suppression	</a:t>
            </a:r>
          </a:p>
          <a:p>
            <a:pPr eaLnBrk="1" hangingPunct="1">
              <a:lnSpc>
                <a:spcPct val="90000"/>
              </a:lnSpc>
            </a:pPr>
            <a:r>
              <a:rPr lang="en-US" dirty="0"/>
              <a:t>Acute infection or advanced disease</a:t>
            </a:r>
          </a:p>
          <a:p>
            <a:pPr eaLnBrk="1" hangingPunct="1">
              <a:lnSpc>
                <a:spcPct val="90000"/>
              </a:lnSpc>
            </a:pPr>
            <a:r>
              <a:rPr lang="en-US" dirty="0"/>
              <a:t>Genital ulcerations</a:t>
            </a:r>
          </a:p>
          <a:p>
            <a:pPr eaLnBrk="1" hangingPunct="1">
              <a:lnSpc>
                <a:spcPct val="90000"/>
              </a:lnSpc>
            </a:pPr>
            <a:r>
              <a:rPr lang="en-US" dirty="0"/>
              <a:t>Inflammatory STIs: acquisition of HIV</a:t>
            </a:r>
          </a:p>
          <a:p>
            <a:pPr eaLnBrk="1" hangingPunct="1">
              <a:lnSpc>
                <a:spcPct val="90000"/>
              </a:lnSpc>
            </a:pPr>
            <a:r>
              <a:rPr lang="en-US" dirty="0"/>
              <a:t>Cervical </a:t>
            </a:r>
            <a:r>
              <a:rPr lang="en-US" dirty="0" err="1"/>
              <a:t>ectopy</a:t>
            </a:r>
            <a:r>
              <a:rPr lang="en-US" dirty="0"/>
              <a:t>: covered by a single layer of columnar epithelium that is:</a:t>
            </a:r>
          </a:p>
          <a:p>
            <a:pPr lvl="1" eaLnBrk="1" hangingPunct="1">
              <a:lnSpc>
                <a:spcPct val="90000"/>
              </a:lnSpc>
            </a:pPr>
            <a:r>
              <a:rPr lang="en-US" sz="2400" dirty="0"/>
              <a:t>Highly susceptible to HIV</a:t>
            </a:r>
          </a:p>
          <a:p>
            <a:pPr lvl="1" eaLnBrk="1" hangingPunct="1">
              <a:lnSpc>
                <a:spcPct val="90000"/>
              </a:lnSpc>
            </a:pPr>
            <a:r>
              <a:rPr lang="en-US" sz="2400" dirty="0"/>
              <a:t>The site of HIV receptor cells (CCR5)</a:t>
            </a:r>
          </a:p>
          <a:p>
            <a:pPr eaLnBrk="1" hangingPunct="1">
              <a:lnSpc>
                <a:spcPct val="90000"/>
              </a:lnSpc>
            </a:pPr>
            <a:r>
              <a:rPr lang="en-US" dirty="0"/>
              <a:t>HAART (Highly Active Anti-Retroviral Therapy)</a:t>
            </a:r>
          </a:p>
        </p:txBody>
      </p:sp>
    </p:spTree>
    <p:custDataLst>
      <p:tags r:id="rId1"/>
    </p:custDataLst>
    <p:extLst>
      <p:ext uri="{BB962C8B-B14F-4D97-AF65-F5344CB8AC3E}">
        <p14:creationId xmlns:p14="http://schemas.microsoft.com/office/powerpoint/2010/main" val="3674784289"/>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light, green light game</a:t>
            </a:r>
          </a:p>
        </p:txBody>
      </p:sp>
      <p:sp>
        <p:nvSpPr>
          <p:cNvPr id="3" name="Content Placeholder 2"/>
          <p:cNvSpPr>
            <a:spLocks noGrp="1"/>
          </p:cNvSpPr>
          <p:nvPr>
            <p:ph idx="1"/>
          </p:nvPr>
        </p:nvSpPr>
        <p:spPr/>
        <p:txBody>
          <a:bodyPr>
            <a:normAutofit fontScale="92500" lnSpcReduction="20000"/>
          </a:bodyPr>
          <a:lstStyle/>
          <a:p>
            <a:r>
              <a:rPr lang="en-US" dirty="0"/>
              <a:t>This game is related to transmission of HIV:</a:t>
            </a:r>
          </a:p>
          <a:p>
            <a:pPr lvl="1"/>
            <a:r>
              <a:rPr lang="en-US" dirty="0"/>
              <a:t>Facts, falsehoods and misconceptions</a:t>
            </a:r>
          </a:p>
          <a:p>
            <a:r>
              <a:rPr lang="en-US" dirty="0"/>
              <a:t>How to play:</a:t>
            </a:r>
          </a:p>
          <a:p>
            <a:pPr lvl="1"/>
            <a:r>
              <a:rPr lang="en-US" dirty="0"/>
              <a:t>I’ve chosen several different risk factor behaviors related to HIV transmission. I’ll have one slide for each risk factor and you will determine via polling ability whether it is:</a:t>
            </a:r>
          </a:p>
          <a:p>
            <a:pPr lvl="1"/>
            <a:endParaRPr lang="en-US" dirty="0"/>
          </a:p>
          <a:p>
            <a:pPr lvl="2"/>
            <a:r>
              <a:rPr lang="en-US" dirty="0">
                <a:solidFill>
                  <a:prstClr val="black"/>
                </a:solidFill>
              </a:rPr>
              <a:t>Red check (No = not a good idea, stop) = high risk </a:t>
            </a:r>
          </a:p>
          <a:p>
            <a:pPr lvl="2"/>
            <a:endParaRPr lang="en-US" dirty="0"/>
          </a:p>
          <a:p>
            <a:pPr lvl="2"/>
            <a:r>
              <a:rPr lang="en-US" dirty="0">
                <a:solidFill>
                  <a:prstClr val="black"/>
                </a:solidFill>
              </a:rPr>
              <a:t>Gray check (go slower) = potential risk </a:t>
            </a:r>
          </a:p>
          <a:p>
            <a:pPr marL="914400" lvl="2" indent="0">
              <a:buNone/>
            </a:pPr>
            <a:endParaRPr lang="en-US" dirty="0"/>
          </a:p>
          <a:p>
            <a:pPr lvl="2"/>
            <a:r>
              <a:rPr lang="en-US" dirty="0"/>
              <a:t>Green icon = for little/no risk</a:t>
            </a:r>
          </a:p>
          <a:p>
            <a:pPr marL="914400" lvl="2" indent="0">
              <a:buNone/>
            </a:pPr>
            <a:endParaRPr lang="en-US" dirty="0"/>
          </a:p>
          <a:p>
            <a:pPr lvl="2"/>
            <a:endParaRPr lang="en-US" dirty="0"/>
          </a:p>
          <a:p>
            <a:pPr lvl="1"/>
            <a:r>
              <a:rPr lang="en-US" dirty="0"/>
              <a:t>We will discuss the poll responses to each slide</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4</a:t>
            </a:fld>
            <a:endParaRPr lang="en-US"/>
          </a:p>
        </p:txBody>
      </p:sp>
      <p:pic>
        <p:nvPicPr>
          <p:cNvPr id="6" name="Picture 5">
            <a:extLst>
              <a:ext uri="{FF2B5EF4-FFF2-40B4-BE49-F238E27FC236}">
                <a16:creationId xmlns:a16="http://schemas.microsoft.com/office/drawing/2014/main" id="{2AD4B4AE-1A0C-4FF1-8813-21FFE87171C1}"/>
              </a:ext>
            </a:extLst>
          </p:cNvPr>
          <p:cNvPicPr>
            <a:picLocks noChangeAspect="1"/>
          </p:cNvPicPr>
          <p:nvPr/>
        </p:nvPicPr>
        <p:blipFill rotWithShape="1">
          <a:blip r:embed="rId2"/>
          <a:srcRect l="20675" t="59547" r="70886" b="30097"/>
          <a:stretch/>
        </p:blipFill>
        <p:spPr>
          <a:xfrm>
            <a:off x="6781800" y="3276600"/>
            <a:ext cx="1145721" cy="916577"/>
          </a:xfrm>
          <a:prstGeom prst="rect">
            <a:avLst/>
          </a:prstGeom>
        </p:spPr>
      </p:pic>
      <p:pic>
        <p:nvPicPr>
          <p:cNvPr id="7" name="Picture 6">
            <a:extLst>
              <a:ext uri="{FF2B5EF4-FFF2-40B4-BE49-F238E27FC236}">
                <a16:creationId xmlns:a16="http://schemas.microsoft.com/office/drawing/2014/main" id="{D74DAEA3-7F4D-468A-B794-A6C9CD4FEBB5}"/>
              </a:ext>
            </a:extLst>
          </p:cNvPr>
          <p:cNvPicPr>
            <a:picLocks noChangeAspect="1"/>
          </p:cNvPicPr>
          <p:nvPr/>
        </p:nvPicPr>
        <p:blipFill rotWithShape="1">
          <a:blip r:embed="rId2"/>
          <a:srcRect l="35866" t="59548" r="54008" b="30097"/>
          <a:stretch/>
        </p:blipFill>
        <p:spPr>
          <a:xfrm>
            <a:off x="5587773" y="3948537"/>
            <a:ext cx="1211133" cy="807422"/>
          </a:xfrm>
          <a:prstGeom prst="rect">
            <a:avLst/>
          </a:prstGeom>
        </p:spPr>
      </p:pic>
      <p:pic>
        <p:nvPicPr>
          <p:cNvPr id="8" name="Picture 7">
            <a:extLst>
              <a:ext uri="{FF2B5EF4-FFF2-40B4-BE49-F238E27FC236}">
                <a16:creationId xmlns:a16="http://schemas.microsoft.com/office/drawing/2014/main" id="{E7AE7066-FD04-454D-A922-BDE41BFE1DC4}"/>
              </a:ext>
            </a:extLst>
          </p:cNvPr>
          <p:cNvPicPr>
            <a:picLocks noChangeAspect="1"/>
          </p:cNvPicPr>
          <p:nvPr/>
        </p:nvPicPr>
        <p:blipFill rotWithShape="1">
          <a:blip r:embed="rId2"/>
          <a:srcRect l="4750" t="57927" r="86548" b="29342"/>
          <a:stretch/>
        </p:blipFill>
        <p:spPr>
          <a:xfrm>
            <a:off x="4718772" y="4464749"/>
            <a:ext cx="869001" cy="828818"/>
          </a:xfrm>
          <a:prstGeom prst="rect">
            <a:avLst/>
          </a:prstGeom>
        </p:spPr>
      </p:pic>
      <p:pic>
        <p:nvPicPr>
          <p:cNvPr id="16" name="Picture 15">
            <a:extLst>
              <a:ext uri="{FF2B5EF4-FFF2-40B4-BE49-F238E27FC236}">
                <a16:creationId xmlns:a16="http://schemas.microsoft.com/office/drawing/2014/main" id="{16802BAF-E929-4EF4-BC1D-5D180DAA27B0}"/>
              </a:ext>
            </a:extLst>
          </p:cNvPr>
          <p:cNvPicPr>
            <a:picLocks noChangeAspect="1"/>
          </p:cNvPicPr>
          <p:nvPr/>
        </p:nvPicPr>
        <p:blipFill>
          <a:blip r:embed="rId2"/>
          <a:stretch>
            <a:fillRect/>
          </a:stretch>
        </p:blipFill>
        <p:spPr>
          <a:xfrm>
            <a:off x="6664438" y="5031028"/>
            <a:ext cx="2381250" cy="1552334"/>
          </a:xfrm>
          <a:prstGeom prst="rect">
            <a:avLst/>
          </a:prstGeom>
        </p:spPr>
      </p:pic>
      <p:cxnSp>
        <p:nvCxnSpPr>
          <p:cNvPr id="18" name="Straight Arrow Connector 17">
            <a:extLst>
              <a:ext uri="{FF2B5EF4-FFF2-40B4-BE49-F238E27FC236}">
                <a16:creationId xmlns:a16="http://schemas.microsoft.com/office/drawing/2014/main" id="{8DF5AF1F-9D46-489D-BA5C-836F33D8537C}"/>
              </a:ext>
            </a:extLst>
          </p:cNvPr>
          <p:cNvCxnSpPr>
            <a:cxnSpLocks/>
          </p:cNvCxnSpPr>
          <p:nvPr/>
        </p:nvCxnSpPr>
        <p:spPr>
          <a:xfrm>
            <a:off x="5486400" y="5131895"/>
            <a:ext cx="1312506" cy="90320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0BE6D60-07D0-4606-9EF5-7FA4101BEBC0}"/>
              </a:ext>
            </a:extLst>
          </p:cNvPr>
          <p:cNvCxnSpPr>
            <a:cxnSpLocks/>
          </p:cNvCxnSpPr>
          <p:nvPr/>
        </p:nvCxnSpPr>
        <p:spPr>
          <a:xfrm>
            <a:off x="6372784" y="4697631"/>
            <a:ext cx="1171016" cy="1217539"/>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1DE0D9-30B6-44E4-8069-00E80752CAA3}"/>
              </a:ext>
            </a:extLst>
          </p:cNvPr>
          <p:cNvCxnSpPr>
            <a:cxnSpLocks/>
          </p:cNvCxnSpPr>
          <p:nvPr/>
        </p:nvCxnSpPr>
        <p:spPr>
          <a:xfrm flipH="1">
            <a:off x="7239000" y="4058119"/>
            <a:ext cx="213899" cy="18570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910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1485900" y="76200"/>
            <a:ext cx="6172200" cy="1219200"/>
          </a:xfrm>
        </p:spPr>
        <p:txBody>
          <a:bodyPr>
            <a:normAutofit/>
          </a:bodyPr>
          <a:lstStyle/>
          <a:p>
            <a:pPr eaLnBrk="1" hangingPunct="1"/>
            <a:r>
              <a:rPr lang="en-US" sz="4000" dirty="0"/>
              <a:t>Infectious Body Fluids</a:t>
            </a:r>
          </a:p>
        </p:txBody>
      </p:sp>
      <p:sp>
        <p:nvSpPr>
          <p:cNvPr id="611331" name="Rectangle 3"/>
          <p:cNvSpPr>
            <a:spLocks noGrp="1" noChangeArrowheads="1"/>
          </p:cNvSpPr>
          <p:nvPr>
            <p:ph type="body" idx="1"/>
          </p:nvPr>
        </p:nvSpPr>
        <p:spPr/>
        <p:txBody>
          <a:bodyPr/>
          <a:lstStyle/>
          <a:p>
            <a:pPr eaLnBrk="1" hangingPunct="1"/>
            <a:r>
              <a:rPr lang="en-US" dirty="0"/>
              <a:t>Blood</a:t>
            </a:r>
          </a:p>
          <a:p>
            <a:pPr eaLnBrk="1" hangingPunct="1"/>
            <a:r>
              <a:rPr lang="en-US" dirty="0"/>
              <a:t>Semen</a:t>
            </a:r>
          </a:p>
          <a:p>
            <a:pPr eaLnBrk="1" hangingPunct="1"/>
            <a:r>
              <a:rPr lang="en-US" dirty="0"/>
              <a:t>Vaginal secretions</a:t>
            </a:r>
          </a:p>
          <a:p>
            <a:pPr eaLnBrk="1" hangingPunct="1"/>
            <a:r>
              <a:rPr lang="en-US" dirty="0"/>
              <a:t>Breastmilk</a:t>
            </a:r>
          </a:p>
          <a:p>
            <a:pPr eaLnBrk="1" hangingPunct="1"/>
            <a:endParaRPr lang="en-US" b="1" dirty="0"/>
          </a:p>
        </p:txBody>
      </p:sp>
      <p:sp>
        <p:nvSpPr>
          <p:cNvPr id="2" name="Footer Placeholder 1"/>
          <p:cNvSpPr>
            <a:spLocks noGrp="1"/>
          </p:cNvSpPr>
          <p:nvPr>
            <p:ph type="ftr" sz="quarter" idx="11"/>
          </p:nvPr>
        </p:nvSpPr>
        <p:spPr>
          <a:xfrm>
            <a:off x="457200" y="6324600"/>
            <a:ext cx="8382000" cy="304800"/>
          </a:xfrm>
        </p:spPr>
        <p:txBody>
          <a:bodyPr/>
          <a:lstStyle/>
          <a:p>
            <a:pPr>
              <a:defRPr/>
            </a:pPr>
            <a:r>
              <a:rPr lang="en-US" dirty="0">
                <a:solidFill>
                  <a:schemeClr val="bg1"/>
                </a:solidFill>
              </a:rPr>
              <a:t>1. Gaur AH, Dominguez KL, </a:t>
            </a:r>
            <a:r>
              <a:rPr lang="en-US" dirty="0" err="1">
                <a:solidFill>
                  <a:schemeClr val="bg1"/>
                </a:solidFill>
              </a:rPr>
              <a:t>Kalish</a:t>
            </a:r>
            <a:r>
              <a:rPr lang="en-US" dirty="0">
                <a:solidFill>
                  <a:schemeClr val="bg1"/>
                </a:solidFill>
              </a:rPr>
              <a:t> ML, et al. Practice of feeding </a:t>
            </a:r>
            <a:r>
              <a:rPr lang="en-US" dirty="0" err="1">
                <a:solidFill>
                  <a:schemeClr val="bg1"/>
                </a:solidFill>
              </a:rPr>
              <a:t>premasticated</a:t>
            </a:r>
            <a:r>
              <a:rPr lang="en-US" dirty="0">
                <a:solidFill>
                  <a:schemeClr val="bg1"/>
                </a:solidFill>
              </a:rPr>
              <a:t> food to infants: a potential risk factor for HIV transmission. Pediatrics 2009;124:658-66.</a:t>
            </a:r>
          </a:p>
        </p:txBody>
      </p:sp>
    </p:spTree>
    <p:custDataLst>
      <p:tags r:id="rId1"/>
    </p:custDataLst>
    <p:extLst>
      <p:ext uri="{BB962C8B-B14F-4D97-AF65-F5344CB8AC3E}">
        <p14:creationId xmlns:p14="http://schemas.microsoft.com/office/powerpoint/2010/main" val="2396278339"/>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2000250" y="228600"/>
            <a:ext cx="4972050" cy="1657350"/>
          </a:xfrm>
        </p:spPr>
        <p:txBody>
          <a:bodyPr/>
          <a:lstStyle/>
          <a:p>
            <a:pPr eaLnBrk="1" hangingPunct="1"/>
            <a:r>
              <a:rPr lang="en-US" dirty="0"/>
              <a:t>Other Body Fluids</a:t>
            </a:r>
          </a:p>
        </p:txBody>
      </p:sp>
      <p:sp>
        <p:nvSpPr>
          <p:cNvPr id="615427" name="Rectangle 3"/>
          <p:cNvSpPr>
            <a:spLocks noGrp="1" noChangeArrowheads="1"/>
          </p:cNvSpPr>
          <p:nvPr>
            <p:ph type="body" idx="1"/>
          </p:nvPr>
        </p:nvSpPr>
        <p:spPr>
          <a:xfrm>
            <a:off x="420130" y="1676400"/>
            <a:ext cx="6723620" cy="3810000"/>
          </a:xfrm>
        </p:spPr>
        <p:txBody>
          <a:bodyPr/>
          <a:lstStyle/>
          <a:p>
            <a:pPr marL="0" indent="0" eaLnBrk="1" hangingPunct="1">
              <a:buNone/>
            </a:pPr>
            <a:r>
              <a:rPr lang="en-US" dirty="0"/>
              <a:t>Considered potentially</a:t>
            </a:r>
            <a:r>
              <a:rPr lang="en-US" dirty="0">
                <a:solidFill>
                  <a:srgbClr val="FF6600"/>
                </a:solidFill>
              </a:rPr>
              <a:t> </a:t>
            </a:r>
            <a:r>
              <a:rPr lang="en-US" dirty="0"/>
              <a:t>infectious:</a:t>
            </a:r>
          </a:p>
          <a:p>
            <a:pPr marL="551831" lvl="1" indent="-212248" eaLnBrk="1" hangingPunct="1"/>
            <a:r>
              <a:rPr lang="en-US" sz="2400" dirty="0"/>
              <a:t>Cerebrospinal</a:t>
            </a:r>
          </a:p>
          <a:p>
            <a:pPr marL="551831" lvl="1" indent="-212248" eaLnBrk="1" hangingPunct="1"/>
            <a:r>
              <a:rPr lang="en-US" sz="2400" dirty="0"/>
              <a:t>Synovial </a:t>
            </a:r>
          </a:p>
          <a:p>
            <a:pPr marL="551831" lvl="1" indent="-212248" eaLnBrk="1" hangingPunct="1"/>
            <a:r>
              <a:rPr lang="en-US" sz="2400" dirty="0"/>
              <a:t>Pleural </a:t>
            </a:r>
          </a:p>
          <a:p>
            <a:pPr marL="551831" lvl="1" indent="-212248" eaLnBrk="1" hangingPunct="1"/>
            <a:r>
              <a:rPr lang="en-US" sz="2400" dirty="0"/>
              <a:t>Peritoneal</a:t>
            </a:r>
          </a:p>
          <a:p>
            <a:pPr marL="551831" lvl="1" indent="-212248" eaLnBrk="1" hangingPunct="1"/>
            <a:r>
              <a:rPr lang="en-US" sz="2400" dirty="0"/>
              <a:t>Pericardial</a:t>
            </a:r>
          </a:p>
          <a:p>
            <a:pPr marL="551831" lvl="1" indent="-212248" eaLnBrk="1" hangingPunct="1"/>
            <a:r>
              <a:rPr lang="en-US" sz="2400" dirty="0"/>
              <a:t>Amniotic</a:t>
            </a:r>
          </a:p>
          <a:p>
            <a:pPr marL="551831" lvl="1" indent="-212248" eaLnBrk="1" hangingPunct="1"/>
            <a:r>
              <a:rPr lang="en-US" sz="2400" dirty="0"/>
              <a:t>Pus</a:t>
            </a:r>
          </a:p>
        </p:txBody>
      </p:sp>
    </p:spTree>
    <p:custDataLst>
      <p:tags r:id="rId1"/>
    </p:custDataLst>
    <p:extLst>
      <p:ext uri="{BB962C8B-B14F-4D97-AF65-F5344CB8AC3E}">
        <p14:creationId xmlns:p14="http://schemas.microsoft.com/office/powerpoint/2010/main" val="3500405196"/>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1676400" y="152400"/>
            <a:ext cx="5829300" cy="1219200"/>
          </a:xfrm>
        </p:spPr>
        <p:txBody>
          <a:bodyPr/>
          <a:lstStyle/>
          <a:p>
            <a:pPr eaLnBrk="1" hangingPunct="1"/>
            <a:r>
              <a:rPr lang="en-US" dirty="0"/>
              <a:t>Other Body Fluids</a:t>
            </a:r>
          </a:p>
        </p:txBody>
      </p:sp>
      <p:sp>
        <p:nvSpPr>
          <p:cNvPr id="616451" name="Rectangle 3"/>
          <p:cNvSpPr>
            <a:spLocks noGrp="1" noChangeArrowheads="1"/>
          </p:cNvSpPr>
          <p:nvPr>
            <p:ph type="body" idx="1"/>
          </p:nvPr>
        </p:nvSpPr>
        <p:spPr>
          <a:xfrm>
            <a:off x="321276" y="1219200"/>
            <a:ext cx="7589239" cy="4210050"/>
          </a:xfrm>
        </p:spPr>
        <p:txBody>
          <a:bodyPr/>
          <a:lstStyle/>
          <a:p>
            <a:pPr marL="0" indent="0" eaLnBrk="1" hangingPunct="1">
              <a:buNone/>
            </a:pPr>
            <a:r>
              <a:rPr lang="en-US" dirty="0"/>
              <a:t>Not infectious unless visibly bloody:</a:t>
            </a:r>
          </a:p>
          <a:p>
            <a:pPr lvl="1" eaLnBrk="1" hangingPunct="1"/>
            <a:r>
              <a:rPr lang="en-US" sz="2400" dirty="0"/>
              <a:t>feces, urine</a:t>
            </a:r>
          </a:p>
          <a:p>
            <a:pPr lvl="1" eaLnBrk="1" hangingPunct="1"/>
            <a:r>
              <a:rPr lang="en-US" sz="2400" dirty="0"/>
              <a:t>nasal secretions, sputum</a:t>
            </a:r>
          </a:p>
          <a:p>
            <a:pPr lvl="1" eaLnBrk="1" hangingPunct="1"/>
            <a:r>
              <a:rPr lang="en-US" sz="2400" dirty="0"/>
              <a:t>saliva</a:t>
            </a:r>
          </a:p>
          <a:p>
            <a:pPr lvl="1" eaLnBrk="1" hangingPunct="1"/>
            <a:r>
              <a:rPr lang="en-US" sz="2400" dirty="0"/>
              <a:t>sweat</a:t>
            </a:r>
          </a:p>
          <a:p>
            <a:pPr lvl="1" eaLnBrk="1" hangingPunct="1"/>
            <a:r>
              <a:rPr lang="en-US" sz="2400" dirty="0"/>
              <a:t>tears</a:t>
            </a:r>
          </a:p>
          <a:p>
            <a:pPr lvl="1" eaLnBrk="1" hangingPunct="1"/>
            <a:r>
              <a:rPr lang="en-US" sz="2400" dirty="0"/>
              <a:t>vomitus</a:t>
            </a:r>
          </a:p>
        </p:txBody>
      </p:sp>
    </p:spTree>
    <p:custDataLst>
      <p:tags r:id="rId1"/>
    </p:custDataLst>
    <p:extLst>
      <p:ext uri="{BB962C8B-B14F-4D97-AF65-F5344CB8AC3E}">
        <p14:creationId xmlns:p14="http://schemas.microsoft.com/office/powerpoint/2010/main" val="620204526"/>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ctrTitle"/>
          </p:nvPr>
        </p:nvSpPr>
        <p:spPr>
          <a:xfrm>
            <a:off x="1600200" y="2000250"/>
            <a:ext cx="5829300" cy="1085850"/>
          </a:xfrm>
        </p:spPr>
        <p:txBody>
          <a:bodyPr/>
          <a:lstStyle/>
          <a:p>
            <a:pPr eaLnBrk="1" hangingPunct="1"/>
            <a:r>
              <a:rPr lang="en-US" dirty="0">
                <a:solidFill>
                  <a:srgbClr val="25408F"/>
                </a:solidFill>
              </a:rPr>
              <a:t>Stages of Infection</a:t>
            </a:r>
          </a:p>
        </p:txBody>
      </p:sp>
      <p:sp>
        <p:nvSpPr>
          <p:cNvPr id="617475" name="Text Box 3"/>
          <p:cNvSpPr txBox="1">
            <a:spLocks noChangeArrowheads="1"/>
          </p:cNvSpPr>
          <p:nvPr/>
        </p:nvSpPr>
        <p:spPr bwMode="auto">
          <a:xfrm>
            <a:off x="2400345" y="3314722"/>
            <a:ext cx="5212556" cy="437915"/>
          </a:xfrm>
          <a:prstGeom prst="rect">
            <a:avLst/>
          </a:prstGeom>
          <a:noFill/>
          <a:ln w="9525">
            <a:noFill/>
            <a:miter lim="800000"/>
            <a:headEnd/>
            <a:tailEnd/>
          </a:ln>
        </p:spPr>
        <p:txBody>
          <a:bodyPr lIns="67920" tIns="33960" rIns="67920" bIns="33960">
            <a:spAutoFit/>
          </a:bodyPr>
          <a:lstStyle/>
          <a:p>
            <a:pPr defTabSz="679175">
              <a:spcBef>
                <a:spcPct val="20000"/>
              </a:spcBef>
              <a:buClr>
                <a:srgbClr val="00CCFF"/>
              </a:buClr>
              <a:buSzPct val="75000"/>
              <a:buFont typeface="Wingdings" pitchFamily="2" charset="2"/>
              <a:buChar char="n"/>
            </a:pPr>
            <a:endParaRPr lang="en-US" sz="2400">
              <a:solidFill>
                <a:srgbClr val="FFFFFF"/>
              </a:solidFill>
              <a:latin typeface="Verdana" pitchFamily="34" charset="0"/>
              <a:cs typeface="Arial" pitchFamily="34" charset="0"/>
            </a:endParaRPr>
          </a:p>
        </p:txBody>
      </p:sp>
      <p:sp>
        <p:nvSpPr>
          <p:cNvPr id="617476" name="Text Box 4"/>
          <p:cNvSpPr txBox="1">
            <a:spLocks noChangeArrowheads="1"/>
          </p:cNvSpPr>
          <p:nvPr/>
        </p:nvSpPr>
        <p:spPr bwMode="auto">
          <a:xfrm>
            <a:off x="4045747" y="3549274"/>
            <a:ext cx="3955256" cy="437915"/>
          </a:xfrm>
          <a:prstGeom prst="rect">
            <a:avLst/>
          </a:prstGeom>
          <a:noFill/>
          <a:ln w="9525">
            <a:noFill/>
            <a:miter lim="800000"/>
            <a:headEnd/>
            <a:tailEnd/>
          </a:ln>
        </p:spPr>
        <p:txBody>
          <a:bodyPr lIns="67920" tIns="33960" rIns="67920" bIns="33960">
            <a:spAutoFit/>
          </a:bodyPr>
          <a:lstStyle/>
          <a:p>
            <a:pPr defTabSz="679175">
              <a:spcBef>
                <a:spcPct val="20000"/>
              </a:spcBef>
              <a:buClr>
                <a:srgbClr val="00CCFF"/>
              </a:buClr>
              <a:buSzPct val="75000"/>
              <a:buFont typeface="Wingdings" pitchFamily="2" charset="2"/>
              <a:buChar char="n"/>
            </a:pPr>
            <a:endParaRPr lang="en-US" sz="2400">
              <a:solidFill>
                <a:srgbClr val="FFFFFF"/>
              </a:solidFill>
              <a:latin typeface="Verdana" pitchFamily="34" charset="0"/>
              <a:cs typeface="Arial" pitchFamily="34" charset="0"/>
            </a:endParaRPr>
          </a:p>
        </p:txBody>
      </p:sp>
      <p:pic>
        <p:nvPicPr>
          <p:cNvPr id="617477" name="Picture 5" descr="j0104548"/>
          <p:cNvPicPr>
            <a:picLocks noChangeAspect="1" noChangeArrowheads="1"/>
          </p:cNvPicPr>
          <p:nvPr/>
        </p:nvPicPr>
        <p:blipFill>
          <a:blip r:embed="rId4" cstate="print"/>
          <a:srcRect/>
          <a:stretch>
            <a:fillRect/>
          </a:stretch>
        </p:blipFill>
        <p:spPr bwMode="auto">
          <a:xfrm>
            <a:off x="3657602" y="3600450"/>
            <a:ext cx="1672829" cy="16347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22814513"/>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01595" y="1"/>
            <a:ext cx="7485105" cy="1524000"/>
          </a:xfrm>
        </p:spPr>
        <p:txBody>
          <a:bodyPr>
            <a:normAutofit/>
          </a:bodyPr>
          <a:lstStyle/>
          <a:p>
            <a:pPr eaLnBrk="1" hangingPunct="1"/>
            <a:r>
              <a:rPr lang="en-US" dirty="0"/>
              <a:t>Natural History of HIV Infection</a:t>
            </a:r>
          </a:p>
        </p:txBody>
      </p:sp>
      <p:sp>
        <p:nvSpPr>
          <p:cNvPr id="618499" name="Rectangle 3"/>
          <p:cNvSpPr>
            <a:spLocks noGrp="1" noChangeArrowheads="1"/>
          </p:cNvSpPr>
          <p:nvPr>
            <p:ph type="body" idx="1"/>
          </p:nvPr>
        </p:nvSpPr>
        <p:spPr>
          <a:xfrm>
            <a:off x="401595" y="1371600"/>
            <a:ext cx="7256506" cy="4564277"/>
          </a:xfrm>
        </p:spPr>
        <p:txBody>
          <a:bodyPr>
            <a:normAutofit fontScale="92500" lnSpcReduction="10000"/>
          </a:bodyPr>
          <a:lstStyle/>
          <a:p>
            <a:pPr marL="0" indent="0" eaLnBrk="1" hangingPunct="1">
              <a:lnSpc>
                <a:spcPct val="90000"/>
              </a:lnSpc>
              <a:buNone/>
            </a:pPr>
            <a:r>
              <a:rPr lang="en-US" dirty="0"/>
              <a:t>Viral Transmission</a:t>
            </a:r>
          </a:p>
          <a:p>
            <a:pPr marL="580126" lvl="1" indent="-254688" eaLnBrk="1" hangingPunct="1">
              <a:lnSpc>
                <a:spcPct val="90000"/>
              </a:lnSpc>
            </a:pPr>
            <a:r>
              <a:rPr lang="en-US" dirty="0"/>
              <a:t>Virus immediately harbored in the gut-associated lymphoid tissue (GALT)</a:t>
            </a:r>
          </a:p>
          <a:p>
            <a:pPr marL="580130" lvl="1" indent="-254688" eaLnBrk="1" hangingPunct="1">
              <a:lnSpc>
                <a:spcPct val="90000"/>
              </a:lnSpc>
            </a:pPr>
            <a:r>
              <a:rPr lang="en-US" dirty="0"/>
              <a:t>Within 2-3 </a:t>
            </a:r>
            <a:r>
              <a:rPr lang="en-US" dirty="0" err="1"/>
              <a:t>wks</a:t>
            </a:r>
            <a:r>
              <a:rPr lang="en-US" dirty="0"/>
              <a:t> leads to:</a:t>
            </a:r>
          </a:p>
          <a:p>
            <a:pPr marL="0" indent="0" eaLnBrk="1" hangingPunct="1">
              <a:lnSpc>
                <a:spcPct val="90000"/>
              </a:lnSpc>
              <a:buNone/>
            </a:pPr>
            <a:r>
              <a:rPr lang="en-US" dirty="0"/>
              <a:t>Acute HIV infection </a:t>
            </a:r>
          </a:p>
          <a:p>
            <a:pPr marL="580126" lvl="1" indent="-254688" eaLnBrk="1" hangingPunct="1">
              <a:lnSpc>
                <a:spcPct val="90000"/>
              </a:lnSpc>
            </a:pPr>
            <a:r>
              <a:rPr lang="en-US" dirty="0"/>
              <a:t>Peak viremia </a:t>
            </a:r>
          </a:p>
          <a:p>
            <a:pPr marL="580130" lvl="1" indent="-254688" eaLnBrk="1" hangingPunct="1">
              <a:lnSpc>
                <a:spcPct val="90000"/>
              </a:lnSpc>
            </a:pPr>
            <a:r>
              <a:rPr lang="en-US" dirty="0"/>
              <a:t> </a:t>
            </a:r>
            <a:r>
              <a:rPr lang="en-US" dirty="0" err="1"/>
              <a:t>sx</a:t>
            </a:r>
            <a:r>
              <a:rPr lang="en-US" dirty="0"/>
              <a:t> may last about 1-2 weeks </a:t>
            </a:r>
          </a:p>
          <a:p>
            <a:pPr marL="0" indent="0" eaLnBrk="1" hangingPunct="1">
              <a:lnSpc>
                <a:spcPct val="90000"/>
              </a:lnSpc>
              <a:buNone/>
            </a:pPr>
            <a:r>
              <a:rPr lang="en-US" dirty="0"/>
              <a:t>Recovery and seroconversion</a:t>
            </a:r>
          </a:p>
          <a:p>
            <a:pPr marL="0" indent="0" eaLnBrk="1" hangingPunct="1">
              <a:lnSpc>
                <a:spcPct val="90000"/>
              </a:lnSpc>
              <a:buNone/>
            </a:pPr>
            <a:r>
              <a:rPr lang="en-US" dirty="0"/>
              <a:t>Asymptomatic chronic HIV infection</a:t>
            </a:r>
          </a:p>
          <a:p>
            <a:pPr marL="580130" lvl="1" indent="-254688" eaLnBrk="1" hangingPunct="1">
              <a:lnSpc>
                <a:spcPct val="90000"/>
              </a:lnSpc>
            </a:pPr>
            <a:r>
              <a:rPr lang="en-US" dirty="0" err="1"/>
              <a:t>avg</a:t>
            </a:r>
            <a:r>
              <a:rPr lang="en-US" dirty="0"/>
              <a:t> 8 years</a:t>
            </a:r>
          </a:p>
          <a:p>
            <a:pPr marL="0" indent="0" eaLnBrk="1" hangingPunct="1">
              <a:lnSpc>
                <a:spcPct val="90000"/>
              </a:lnSpc>
              <a:buNone/>
            </a:pPr>
            <a:r>
              <a:rPr lang="en-US" dirty="0"/>
              <a:t>Symptomatic HIV infection</a:t>
            </a:r>
          </a:p>
          <a:p>
            <a:pPr marL="580130" lvl="1" indent="-254688" eaLnBrk="1" hangingPunct="1">
              <a:lnSpc>
                <a:spcPct val="90000"/>
              </a:lnSpc>
            </a:pPr>
            <a:r>
              <a:rPr lang="en-US" dirty="0" err="1"/>
              <a:t>avg</a:t>
            </a:r>
            <a:r>
              <a:rPr lang="en-US" dirty="0"/>
              <a:t> 1.3 years</a:t>
            </a:r>
          </a:p>
          <a:p>
            <a:pPr marL="0" indent="0" eaLnBrk="1" hangingPunct="1">
              <a:lnSpc>
                <a:spcPct val="90000"/>
              </a:lnSpc>
              <a:buNone/>
            </a:pPr>
            <a:r>
              <a:rPr lang="en-US" dirty="0"/>
              <a:t>AIDS</a:t>
            </a:r>
          </a:p>
          <a:p>
            <a:pPr marL="0" indent="0" eaLnBrk="1" hangingPunct="1">
              <a:lnSpc>
                <a:spcPct val="90000"/>
              </a:lnSpc>
              <a:buNone/>
            </a:pPr>
            <a:r>
              <a:rPr lang="en-US" dirty="0"/>
              <a:t>Death</a:t>
            </a:r>
          </a:p>
        </p:txBody>
      </p:sp>
    </p:spTree>
    <p:custDataLst>
      <p:tags r:id="rId1"/>
    </p:custDataLst>
    <p:extLst>
      <p:ext uri="{BB962C8B-B14F-4D97-AF65-F5344CB8AC3E}">
        <p14:creationId xmlns:p14="http://schemas.microsoft.com/office/powerpoint/2010/main" val="1471478533"/>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685800" y="76200"/>
            <a:ext cx="6972300" cy="1371600"/>
          </a:xfrm>
        </p:spPr>
        <p:txBody>
          <a:bodyPr>
            <a:normAutofit/>
          </a:bodyPr>
          <a:lstStyle/>
          <a:p>
            <a:pPr eaLnBrk="1" hangingPunct="1"/>
            <a:r>
              <a:rPr lang="en-US" sz="3200" dirty="0"/>
              <a:t>Lab tests to support therapy in HIV infection</a:t>
            </a:r>
          </a:p>
        </p:txBody>
      </p:sp>
      <p:sp>
        <p:nvSpPr>
          <p:cNvPr id="619523" name="Rectangle 3"/>
          <p:cNvSpPr>
            <a:spLocks noGrp="1" noChangeArrowheads="1"/>
          </p:cNvSpPr>
          <p:nvPr>
            <p:ph type="body" idx="1"/>
          </p:nvPr>
        </p:nvSpPr>
        <p:spPr/>
        <p:txBody>
          <a:bodyPr/>
          <a:lstStyle/>
          <a:p>
            <a:pPr marL="0" indent="0" eaLnBrk="1" hangingPunct="1">
              <a:buNone/>
            </a:pPr>
            <a:r>
              <a:rPr lang="en-US" dirty="0"/>
              <a:t>Viral Load Assay:</a:t>
            </a:r>
          </a:p>
          <a:p>
            <a:pPr lvl="1" eaLnBrk="1" hangingPunct="1"/>
            <a:r>
              <a:rPr lang="en-US" sz="1800" dirty="0"/>
              <a:t>Indicates the current level of circulating virus</a:t>
            </a:r>
            <a:endParaRPr lang="en-US" sz="2200" dirty="0"/>
          </a:p>
          <a:p>
            <a:pPr marL="0" indent="0" eaLnBrk="1" hangingPunct="1">
              <a:buNone/>
            </a:pPr>
            <a:r>
              <a:rPr lang="en-US" dirty="0"/>
              <a:t>CD4 T cell counts:</a:t>
            </a:r>
          </a:p>
          <a:p>
            <a:pPr lvl="1" eaLnBrk="1" hangingPunct="1"/>
            <a:r>
              <a:rPr lang="en-US" sz="1800" dirty="0"/>
              <a:t>Measure the current ability of the immune system to protect the body</a:t>
            </a:r>
          </a:p>
          <a:p>
            <a:pPr marL="0" indent="0" eaLnBrk="1" hangingPunct="1">
              <a:buNone/>
            </a:pPr>
            <a:r>
              <a:rPr lang="en-US" dirty="0"/>
              <a:t>Combination of the 2 provides the best information for initiating, monitoring and changing Highly Active Antiretroviral Therapy (HAART)</a:t>
            </a:r>
          </a:p>
          <a:p>
            <a:pPr lvl="1" eaLnBrk="1" hangingPunct="1"/>
            <a:endParaRPr lang="en-US" dirty="0"/>
          </a:p>
        </p:txBody>
      </p:sp>
    </p:spTree>
    <p:custDataLst>
      <p:tags r:id="rId1"/>
    </p:custDataLst>
    <p:extLst>
      <p:ext uri="{BB962C8B-B14F-4D97-AF65-F5344CB8AC3E}">
        <p14:creationId xmlns:p14="http://schemas.microsoft.com/office/powerpoint/2010/main" val="1030879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eaLnBrk="1" hangingPunct="1"/>
            <a:r>
              <a:rPr lang="en-US" dirty="0"/>
              <a:t>Acute HIV Infection (AHI)</a:t>
            </a:r>
          </a:p>
        </p:txBody>
      </p:sp>
      <p:sp>
        <p:nvSpPr>
          <p:cNvPr id="623619" name="Rectangle 3"/>
          <p:cNvSpPr>
            <a:spLocks noGrp="1" noChangeArrowheads="1"/>
          </p:cNvSpPr>
          <p:nvPr>
            <p:ph type="body" idx="1"/>
          </p:nvPr>
        </p:nvSpPr>
        <p:spPr>
          <a:xfrm>
            <a:off x="457200" y="1066800"/>
            <a:ext cx="8229600" cy="5059363"/>
          </a:xfrm>
        </p:spPr>
        <p:txBody>
          <a:bodyPr/>
          <a:lstStyle/>
          <a:p>
            <a:pPr eaLnBrk="1" hangingPunct="1"/>
            <a:endParaRPr lang="en-US" dirty="0"/>
          </a:p>
          <a:p>
            <a:pPr eaLnBrk="1" hangingPunct="1"/>
            <a:r>
              <a:rPr lang="en-US" dirty="0"/>
              <a:t>Symptoms 2-3 weeks after exposure</a:t>
            </a:r>
          </a:p>
          <a:p>
            <a:pPr eaLnBrk="1" hangingPunct="1"/>
            <a:r>
              <a:rPr lang="en-US" dirty="0"/>
              <a:t>Can last 1-2 weeks</a:t>
            </a:r>
          </a:p>
          <a:p>
            <a:pPr eaLnBrk="1" hangingPunct="1"/>
            <a:r>
              <a:rPr lang="en-US" dirty="0"/>
              <a:t>Most symptoms usually resolve within 2 weeks w/o treatment</a:t>
            </a:r>
          </a:p>
          <a:p>
            <a:pPr eaLnBrk="1" hangingPunct="1"/>
            <a:r>
              <a:rPr lang="en-US" dirty="0"/>
              <a:t>Generally accepted: most clients </a:t>
            </a:r>
            <a:r>
              <a:rPr lang="en-US" u="sng" dirty="0"/>
              <a:t>will</a:t>
            </a:r>
            <a:r>
              <a:rPr lang="en-US" dirty="0"/>
              <a:t> experience symptoms during this phase </a:t>
            </a:r>
          </a:p>
          <a:p>
            <a:pPr eaLnBrk="1" hangingPunct="1"/>
            <a:r>
              <a:rPr lang="en-US" dirty="0"/>
              <a:t>Persistence of symptoms may predict a more rapid progression to AIDS</a:t>
            </a:r>
          </a:p>
        </p:txBody>
      </p:sp>
    </p:spTree>
    <p:custDataLst>
      <p:tags r:id="rId1"/>
    </p:custDataLst>
    <p:extLst>
      <p:ext uri="{BB962C8B-B14F-4D97-AF65-F5344CB8AC3E}">
        <p14:creationId xmlns:p14="http://schemas.microsoft.com/office/powerpoint/2010/main" val="498084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1371600" y="457200"/>
            <a:ext cx="6122194" cy="526256"/>
          </a:xfrm>
        </p:spPr>
        <p:txBody>
          <a:bodyPr>
            <a:noAutofit/>
          </a:bodyPr>
          <a:lstStyle/>
          <a:p>
            <a:pPr eaLnBrk="1" hangingPunct="1"/>
            <a:r>
              <a:rPr lang="en-US" sz="4000" dirty="0"/>
              <a:t>AHI</a:t>
            </a:r>
          </a:p>
        </p:txBody>
      </p:sp>
      <p:sp>
        <p:nvSpPr>
          <p:cNvPr id="624643" name="Rectangle 3"/>
          <p:cNvSpPr>
            <a:spLocks noGrp="1" noChangeArrowheads="1"/>
          </p:cNvSpPr>
          <p:nvPr>
            <p:ph type="body" idx="1"/>
          </p:nvPr>
        </p:nvSpPr>
        <p:spPr>
          <a:xfrm>
            <a:off x="475736" y="1219200"/>
            <a:ext cx="7206177" cy="4552950"/>
          </a:xfrm>
        </p:spPr>
        <p:txBody>
          <a:bodyPr/>
          <a:lstStyle/>
          <a:p>
            <a:pPr marL="254688" indent="-254688" eaLnBrk="1" hangingPunct="1">
              <a:lnSpc>
                <a:spcPct val="90000"/>
              </a:lnSpc>
            </a:pPr>
            <a:r>
              <a:rPr lang="en-US" dirty="0"/>
              <a:t>Very high degree of </a:t>
            </a:r>
            <a:r>
              <a:rPr lang="en-US" dirty="0" err="1"/>
              <a:t>viremia</a:t>
            </a:r>
            <a:r>
              <a:rPr lang="en-US" dirty="0"/>
              <a:t> (millions of virus particles) </a:t>
            </a:r>
          </a:p>
          <a:p>
            <a:pPr marL="254688" indent="-254688" eaLnBrk="1" hangingPunct="1">
              <a:lnSpc>
                <a:spcPct val="90000"/>
              </a:lnSpc>
            </a:pPr>
            <a:r>
              <a:rPr lang="en-US" dirty="0"/>
              <a:t>CD4 decreases by 20-40% due to HIV-induced cell death</a:t>
            </a:r>
          </a:p>
          <a:p>
            <a:pPr marL="254688" indent="-254688" eaLnBrk="1" hangingPunct="1">
              <a:lnSpc>
                <a:spcPct val="90000"/>
              </a:lnSpc>
            </a:pPr>
            <a:r>
              <a:rPr lang="en-US" dirty="0"/>
              <a:t>Up to 90% have acute viral syndrome</a:t>
            </a:r>
          </a:p>
          <a:p>
            <a:pPr marL="254688" indent="-254688" eaLnBrk="1" hangingPunct="1">
              <a:lnSpc>
                <a:spcPct val="90000"/>
              </a:lnSpc>
            </a:pPr>
            <a:r>
              <a:rPr lang="en-US" dirty="0"/>
              <a:t>Antibodies not present until after 1 mo.</a:t>
            </a:r>
          </a:p>
          <a:p>
            <a:pPr marL="254688" indent="-254688" eaLnBrk="1" hangingPunct="1">
              <a:lnSpc>
                <a:spcPct val="90000"/>
              </a:lnSpc>
            </a:pPr>
            <a:r>
              <a:rPr lang="en-US" b="1" dirty="0"/>
              <a:t>Due to very high level of </a:t>
            </a:r>
            <a:r>
              <a:rPr lang="en-US" b="1" dirty="0" err="1"/>
              <a:t>viremia</a:t>
            </a:r>
            <a:r>
              <a:rPr lang="en-US" b="1" dirty="0"/>
              <a:t>: &gt;50% sexual transmissions occur during AHI</a:t>
            </a:r>
          </a:p>
        </p:txBody>
      </p:sp>
    </p:spTree>
    <p:custDataLst>
      <p:tags r:id="rId1"/>
    </p:custDataLst>
    <p:extLst>
      <p:ext uri="{BB962C8B-B14F-4D97-AF65-F5344CB8AC3E}">
        <p14:creationId xmlns:p14="http://schemas.microsoft.com/office/powerpoint/2010/main" val="2349164922"/>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533400" y="152400"/>
            <a:ext cx="6724650" cy="990600"/>
          </a:xfrm>
        </p:spPr>
        <p:txBody>
          <a:bodyPr>
            <a:noAutofit/>
          </a:bodyPr>
          <a:lstStyle/>
          <a:p>
            <a:pPr eaLnBrk="1" hangingPunct="1"/>
            <a:r>
              <a:rPr lang="en-US" sz="4000" dirty="0"/>
              <a:t>AHI</a:t>
            </a:r>
          </a:p>
        </p:txBody>
      </p:sp>
      <p:sp>
        <p:nvSpPr>
          <p:cNvPr id="625667" name="Rectangle 3"/>
          <p:cNvSpPr>
            <a:spLocks noGrp="1" noChangeArrowheads="1"/>
          </p:cNvSpPr>
          <p:nvPr>
            <p:ph type="body" idx="1"/>
          </p:nvPr>
        </p:nvSpPr>
        <p:spPr>
          <a:xfrm>
            <a:off x="413952" y="1143000"/>
            <a:ext cx="6958399" cy="4545814"/>
          </a:xfrm>
        </p:spPr>
        <p:txBody>
          <a:bodyPr/>
          <a:lstStyle/>
          <a:p>
            <a:pPr eaLnBrk="1" hangingPunct="1">
              <a:lnSpc>
                <a:spcPct val="90000"/>
              </a:lnSpc>
            </a:pPr>
            <a:r>
              <a:rPr lang="en-US" dirty="0"/>
              <a:t>Clinical presentation may mimic other febrile illnesses </a:t>
            </a:r>
          </a:p>
          <a:p>
            <a:pPr eaLnBrk="1" hangingPunct="1">
              <a:lnSpc>
                <a:spcPct val="90000"/>
              </a:lnSpc>
            </a:pPr>
            <a:endParaRPr lang="en-US" dirty="0"/>
          </a:p>
          <a:p>
            <a:pPr eaLnBrk="1" hangingPunct="1">
              <a:lnSpc>
                <a:spcPct val="90000"/>
              </a:lnSpc>
            </a:pPr>
            <a:r>
              <a:rPr lang="en-US" dirty="0"/>
              <a:t>Symptoms non-specific</a:t>
            </a:r>
          </a:p>
          <a:p>
            <a:pPr lvl="1" eaLnBrk="1" hangingPunct="1">
              <a:lnSpc>
                <a:spcPct val="90000"/>
              </a:lnSpc>
            </a:pPr>
            <a:endParaRPr lang="en-US" dirty="0"/>
          </a:p>
          <a:p>
            <a:pPr eaLnBrk="1" hangingPunct="1">
              <a:lnSpc>
                <a:spcPct val="90000"/>
              </a:lnSpc>
            </a:pPr>
            <a:r>
              <a:rPr lang="en-US" dirty="0"/>
              <a:t>Early diagnosis relies on history of exposure, viral load &gt;50,000 copies/ml and</a:t>
            </a:r>
            <a:r>
              <a:rPr lang="en-US" dirty="0">
                <a:solidFill>
                  <a:srgbClr val="FFFF00"/>
                </a:solidFill>
              </a:rPr>
              <a:t> </a:t>
            </a:r>
            <a:r>
              <a:rPr lang="en-US" u="sng" dirty="0"/>
              <a:t>a high degree of clinical suspicion</a:t>
            </a:r>
          </a:p>
        </p:txBody>
      </p:sp>
    </p:spTree>
    <p:custDataLst>
      <p:tags r:id="rId1"/>
    </p:custDataLst>
    <p:extLst>
      <p:ext uri="{BB962C8B-B14F-4D97-AF65-F5344CB8AC3E}">
        <p14:creationId xmlns:p14="http://schemas.microsoft.com/office/powerpoint/2010/main" val="3784217006"/>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08666" y="457200"/>
            <a:ext cx="7048501" cy="1014855"/>
          </a:xfrm>
        </p:spPr>
        <p:txBody>
          <a:bodyPr>
            <a:noAutofit/>
          </a:bodyPr>
          <a:lstStyle/>
          <a:p>
            <a:pPr eaLnBrk="1" hangingPunct="1"/>
            <a:r>
              <a:rPr lang="en-US" dirty="0">
                <a:solidFill>
                  <a:schemeClr val="tx1"/>
                </a:solidFill>
              </a:rPr>
              <a:t>AHI: </a:t>
            </a:r>
            <a:br>
              <a:rPr lang="en-US" dirty="0">
                <a:solidFill>
                  <a:schemeClr val="tx1"/>
                </a:solidFill>
              </a:rPr>
            </a:br>
            <a:r>
              <a:rPr lang="en-US" dirty="0">
                <a:solidFill>
                  <a:schemeClr val="tx1"/>
                </a:solidFill>
              </a:rPr>
              <a:t>Common Signs &amp; Symptoms</a:t>
            </a:r>
          </a:p>
        </p:txBody>
      </p:sp>
      <p:graphicFrame>
        <p:nvGraphicFramePr>
          <p:cNvPr id="1026" name="Object 3072"/>
          <p:cNvGraphicFramePr>
            <a:graphicFrameLocks noGrp="1" noChangeAspect="1"/>
          </p:cNvGraphicFramePr>
          <p:nvPr>
            <p:ph idx="1"/>
            <p:extLst>
              <p:ext uri="{D42A27DB-BD31-4B8C-83A1-F6EECF244321}">
                <p14:modId xmlns:p14="http://schemas.microsoft.com/office/powerpoint/2010/main" val="804952203"/>
              </p:ext>
            </p:extLst>
          </p:nvPr>
        </p:nvGraphicFramePr>
        <p:xfrm>
          <a:off x="1094454" y="2271604"/>
          <a:ext cx="6462713" cy="3380185"/>
        </p:xfrm>
        <a:graphic>
          <a:graphicData uri="http://schemas.openxmlformats.org/presentationml/2006/ole">
            <mc:AlternateContent xmlns:mc="http://schemas.openxmlformats.org/markup-compatibility/2006">
              <mc:Choice xmlns:v="urn:schemas-microsoft-com:vml" Requires="v">
                <p:oleObj spid="_x0000_s3099" name="Chart" r:id="rId5" imgW="8667720" imgH="4534060" progId="MSGraph.Chart.8">
                  <p:embed followColorScheme="full"/>
                </p:oleObj>
              </mc:Choice>
              <mc:Fallback>
                <p:oleObj name="Chart" r:id="rId5" imgW="8667720" imgH="4534060" progId="MSGraph.Chart.8">
                  <p:embed followColorScheme="full"/>
                  <p:pic>
                    <p:nvPicPr>
                      <p:cNvPr id="1026" name="Object 3072"/>
                      <p:cNvPicPr>
                        <a:picLocks noGrp="1" noChangeAspect="1" noChangeArrowheads="1"/>
                      </p:cNvPicPr>
                      <p:nvPr/>
                    </p:nvPicPr>
                    <p:blipFill>
                      <a:blip r:embed="rId6"/>
                      <a:srcRect/>
                      <a:stretch>
                        <a:fillRect/>
                      </a:stretch>
                    </p:blipFill>
                    <p:spPr bwMode="auto">
                      <a:xfrm>
                        <a:off x="1094454" y="2271604"/>
                        <a:ext cx="6462713" cy="3380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429274" y="4321992"/>
            <a:ext cx="2641057" cy="530248"/>
          </a:xfrm>
          <a:prstGeom prst="rect">
            <a:avLst/>
          </a:prstGeom>
          <a:solidFill>
            <a:schemeClr val="bg1"/>
          </a:solidFill>
          <a:ln w="12700">
            <a:solidFill>
              <a:schemeClr val="tx1"/>
            </a:solidFill>
            <a:miter lim="800000"/>
            <a:headEnd type="none" w="sm" len="sm"/>
            <a:tailEnd type="none" w="sm" len="sm"/>
          </a:ln>
        </p:spPr>
        <p:txBody>
          <a:bodyPr wrap="none" lIns="67920" tIns="33960" rIns="67920" bIns="33960">
            <a:spAutoFit/>
          </a:bodyPr>
          <a:lstStyle/>
          <a:p>
            <a:pPr marL="0" marR="0" lvl="0" indent="0" algn="l" defTabSz="679175"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charset="0"/>
                <a:ea typeface="+mn-ea"/>
                <a:cs typeface="Arial" pitchFamily="34" charset="0"/>
              </a:rPr>
              <a:t>N = 160 patients with PHI in</a:t>
            </a:r>
          </a:p>
          <a:p>
            <a:pPr marL="0" marR="0" lvl="0" indent="0" algn="l" defTabSz="679175"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charset="0"/>
                <a:ea typeface="+mn-ea"/>
                <a:cs typeface="Arial" pitchFamily="34" charset="0"/>
              </a:rPr>
              <a:t>Geneva, Seattle, and Sydney</a:t>
            </a:r>
          </a:p>
        </p:txBody>
      </p:sp>
      <p:sp>
        <p:nvSpPr>
          <p:cNvPr id="1029" name="Text Box 5"/>
          <p:cNvSpPr txBox="1">
            <a:spLocks noChangeArrowheads="1"/>
          </p:cNvSpPr>
          <p:nvPr/>
        </p:nvSpPr>
        <p:spPr bwMode="auto">
          <a:xfrm>
            <a:off x="3200427" y="5748356"/>
            <a:ext cx="3000964" cy="253249"/>
          </a:xfrm>
          <a:prstGeom prst="rect">
            <a:avLst/>
          </a:prstGeom>
          <a:noFill/>
          <a:ln w="12700">
            <a:noFill/>
            <a:miter lim="800000"/>
            <a:headEnd type="none" w="sm" len="sm"/>
            <a:tailEnd type="none" w="sm" len="sm"/>
          </a:ln>
        </p:spPr>
        <p:txBody>
          <a:bodyPr wrap="none" lIns="67920" tIns="33960" rIns="67920" bIns="33960">
            <a:spAutoFit/>
          </a:bodyPr>
          <a:lstStyle/>
          <a:p>
            <a:pPr marL="0" marR="0" lvl="0" indent="0" algn="l" defTabSz="6791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CC66"/>
                </a:solidFill>
                <a:effectLst/>
                <a:uLnTx/>
                <a:uFillTx/>
                <a:latin typeface="Times New Roman" pitchFamily="18" charset="0"/>
                <a:ea typeface="+mn-ea"/>
                <a:cs typeface="Arial" pitchFamily="34" charset="0"/>
              </a:rPr>
              <a:t>Vanhems P et al.  AIDS 2000; 14</a:t>
            </a:r>
            <a:r>
              <a:rPr kumimoji="0" lang="en-US" sz="1200" b="1" i="0" u="none" strike="noStrike" kern="1200" cap="none" spc="0" normalizeH="0" baseline="0" noProof="0">
                <a:ln>
                  <a:noFill/>
                </a:ln>
                <a:solidFill>
                  <a:srgbClr val="FFCC66"/>
                </a:solidFill>
                <a:effectLst/>
                <a:uLnTx/>
                <a:uFillTx/>
                <a:latin typeface="Times New Roman" pitchFamily="18" charset="0"/>
                <a:ea typeface="+mn-ea"/>
                <a:cs typeface="Arial" pitchFamily="34" charset="0"/>
              </a:rPr>
              <a:t>:</a:t>
            </a:r>
            <a:r>
              <a:rPr kumimoji="0" lang="en-US" sz="1200" b="0" i="0" u="none" strike="noStrike" kern="1200" cap="none" spc="0" normalizeH="0" baseline="0" noProof="0">
                <a:ln>
                  <a:noFill/>
                </a:ln>
                <a:solidFill>
                  <a:srgbClr val="FFCC66"/>
                </a:solidFill>
                <a:effectLst/>
                <a:uLnTx/>
                <a:uFillTx/>
                <a:latin typeface="Times New Roman" pitchFamily="18" charset="0"/>
                <a:ea typeface="+mn-ea"/>
                <a:cs typeface="Arial" pitchFamily="34" charset="0"/>
              </a:rPr>
              <a:t>0375-0381.  </a:t>
            </a:r>
          </a:p>
        </p:txBody>
      </p:sp>
      <p:sp>
        <p:nvSpPr>
          <p:cNvPr id="1030" name="Text Box 6"/>
          <p:cNvSpPr txBox="1">
            <a:spLocks noChangeArrowheads="1"/>
          </p:cNvSpPr>
          <p:nvPr/>
        </p:nvSpPr>
        <p:spPr bwMode="auto">
          <a:xfrm>
            <a:off x="4400575" y="5314971"/>
            <a:ext cx="1355449" cy="345582"/>
          </a:xfrm>
          <a:prstGeom prst="rect">
            <a:avLst/>
          </a:prstGeom>
          <a:noFill/>
          <a:ln w="12700">
            <a:noFill/>
            <a:miter lim="800000"/>
            <a:headEnd type="none" w="sm" len="sm"/>
            <a:tailEnd type="none" w="sm" len="sm"/>
          </a:ln>
        </p:spPr>
        <p:txBody>
          <a:bodyPr wrap="none" lIns="67920" tIns="33960" rIns="67920" bIns="33960">
            <a:spAutoFit/>
          </a:bodyPr>
          <a:lstStyle/>
          <a:p>
            <a:pPr marL="0" marR="0" lvl="0" indent="0" algn="l" defTabSz="679175"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 of patients</a:t>
            </a:r>
          </a:p>
        </p:txBody>
      </p:sp>
    </p:spTree>
    <p:custDataLst>
      <p:tags r:id="rId2"/>
    </p:custDataLst>
    <p:extLst>
      <p:ext uri="{BB962C8B-B14F-4D97-AF65-F5344CB8AC3E}">
        <p14:creationId xmlns:p14="http://schemas.microsoft.com/office/powerpoint/2010/main" val="230112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started!</a:t>
            </a:r>
          </a:p>
        </p:txBody>
      </p:sp>
      <p:sp>
        <p:nvSpPr>
          <p:cNvPr id="3" name="Content Placeholder 2"/>
          <p:cNvSpPr>
            <a:spLocks noGrp="1"/>
          </p:cNvSpPr>
          <p:nvPr>
            <p:ph idx="1"/>
          </p:nvPr>
        </p:nvSpPr>
        <p:spPr>
          <a:xfrm>
            <a:off x="457200" y="1600200"/>
            <a:ext cx="4648200" cy="4525963"/>
          </a:xfrm>
        </p:spPr>
        <p:txBody>
          <a:bodyPr/>
          <a:lstStyle/>
          <a:p>
            <a:r>
              <a:rPr lang="en-US" dirty="0"/>
              <a:t>Number of sexual partners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5</a:t>
            </a:fld>
            <a:endParaRPr lang="en-US"/>
          </a:p>
        </p:txBody>
      </p:sp>
      <p:sp>
        <p:nvSpPr>
          <p:cNvPr id="8" name="TextBox 7">
            <a:extLst>
              <a:ext uri="{FF2B5EF4-FFF2-40B4-BE49-F238E27FC236}">
                <a16:creationId xmlns:a16="http://schemas.microsoft.com/office/drawing/2014/main" id="{825306CE-3B2E-467A-9738-9B981882BE8A}"/>
              </a:ext>
            </a:extLst>
          </p:cNvPr>
          <p:cNvSpPr txBox="1"/>
          <p:nvPr/>
        </p:nvSpPr>
        <p:spPr>
          <a:xfrm>
            <a:off x="71535" y="2709018"/>
            <a:ext cx="2667000"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grpSp>
        <p:nvGrpSpPr>
          <p:cNvPr id="15" name="Group 14">
            <a:extLst>
              <a:ext uri="{FF2B5EF4-FFF2-40B4-BE49-F238E27FC236}">
                <a16:creationId xmlns:a16="http://schemas.microsoft.com/office/drawing/2014/main" id="{8C7696EC-6CE8-4863-8595-185BBA9FB4AA}"/>
              </a:ext>
            </a:extLst>
          </p:cNvPr>
          <p:cNvGrpSpPr/>
          <p:nvPr/>
        </p:nvGrpSpPr>
        <p:grpSpPr>
          <a:xfrm>
            <a:off x="3214298" y="1143000"/>
            <a:ext cx="5929702" cy="4715018"/>
            <a:chOff x="3214298" y="1143000"/>
            <a:chExt cx="5929702" cy="4715018"/>
          </a:xfrm>
        </p:grpSpPr>
        <p:pic>
          <p:nvPicPr>
            <p:cNvPr id="6" name="Picture 5">
              <a:extLst>
                <a:ext uri="{FF2B5EF4-FFF2-40B4-BE49-F238E27FC236}">
                  <a16:creationId xmlns:a16="http://schemas.microsoft.com/office/drawing/2014/main" id="{7EFF1273-C182-49CE-A653-A3F32F898559}"/>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10" name="Picture 9">
              <a:extLst>
                <a:ext uri="{FF2B5EF4-FFF2-40B4-BE49-F238E27FC236}">
                  <a16:creationId xmlns:a16="http://schemas.microsoft.com/office/drawing/2014/main" id="{09B62748-A40A-4766-92C9-C433327EB3F2}"/>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12" name="Picture 11">
              <a:extLst>
                <a:ext uri="{FF2B5EF4-FFF2-40B4-BE49-F238E27FC236}">
                  <a16:creationId xmlns:a16="http://schemas.microsoft.com/office/drawing/2014/main" id="{B7DB2316-8FF8-452B-9D02-B4A4DD87D94B}"/>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4" name="Picture 13">
              <a:extLst>
                <a:ext uri="{FF2B5EF4-FFF2-40B4-BE49-F238E27FC236}">
                  <a16:creationId xmlns:a16="http://schemas.microsoft.com/office/drawing/2014/main" id="{27D1F934-9366-4A51-AACF-BD161CC9B078}"/>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Tree>
    <p:extLst>
      <p:ext uri="{BB962C8B-B14F-4D97-AF65-F5344CB8AC3E}">
        <p14:creationId xmlns:p14="http://schemas.microsoft.com/office/powerpoint/2010/main" val="1866998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533400" y="76200"/>
            <a:ext cx="7124701" cy="1447800"/>
          </a:xfrm>
        </p:spPr>
        <p:txBody>
          <a:bodyPr anchor="ctr">
            <a:normAutofit/>
          </a:bodyPr>
          <a:lstStyle/>
          <a:p>
            <a:pPr eaLnBrk="1" hangingPunct="1"/>
            <a:r>
              <a:rPr lang="en-US" dirty="0">
                <a:solidFill>
                  <a:schemeClr val="tx1"/>
                </a:solidFill>
              </a:rPr>
              <a:t>AHI: </a:t>
            </a:r>
            <a:br>
              <a:rPr lang="en-US" dirty="0">
                <a:solidFill>
                  <a:schemeClr val="tx1"/>
                </a:solidFill>
              </a:rPr>
            </a:br>
            <a:r>
              <a:rPr lang="en-US" dirty="0">
                <a:solidFill>
                  <a:schemeClr val="tx1"/>
                </a:solidFill>
              </a:rPr>
              <a:t>Other Signs &amp; Symptoms</a:t>
            </a:r>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2301959791"/>
              </p:ext>
            </p:extLst>
          </p:nvPr>
        </p:nvGraphicFramePr>
        <p:xfrm>
          <a:off x="1733554" y="2228893"/>
          <a:ext cx="5761435" cy="3181307"/>
        </p:xfrm>
        <a:graphic>
          <a:graphicData uri="http://schemas.openxmlformats.org/presentationml/2006/ole">
            <mc:AlternateContent xmlns:mc="http://schemas.openxmlformats.org/markup-compatibility/2006">
              <mc:Choice xmlns:v="urn:schemas-microsoft-com:vml" Requires="v">
                <p:oleObj spid="_x0000_s4123" name="Chart" r:id="rId5" imgW="8715240" imgH="4543425" progId="MSGraph.Chart.8">
                  <p:embed followColorScheme="full"/>
                </p:oleObj>
              </mc:Choice>
              <mc:Fallback>
                <p:oleObj name="Chart" r:id="rId5" imgW="8715240" imgH="4543425" progId="MSGraph.Chart.8">
                  <p:embed followColorScheme="full"/>
                  <p:pic>
                    <p:nvPicPr>
                      <p:cNvPr id="2050" name="Object 2"/>
                      <p:cNvPicPr>
                        <a:picLocks noGrp="1" noChangeAspect="1" noChangeArrowheads="1"/>
                      </p:cNvPicPr>
                      <p:nvPr/>
                    </p:nvPicPr>
                    <p:blipFill>
                      <a:blip r:embed="rId6"/>
                      <a:srcRect/>
                      <a:stretch>
                        <a:fillRect/>
                      </a:stretch>
                    </p:blipFill>
                    <p:spPr bwMode="auto">
                      <a:xfrm>
                        <a:off x="1733554" y="2228893"/>
                        <a:ext cx="5761435" cy="3181307"/>
                      </a:xfrm>
                      <a:prstGeom prst="rect">
                        <a:avLst/>
                      </a:prstGeom>
                      <a:noFill/>
                    </p:spPr>
                  </p:pic>
                </p:oleObj>
              </mc:Fallback>
            </mc:AlternateContent>
          </a:graphicData>
        </a:graphic>
      </p:graphicFrame>
      <p:sp>
        <p:nvSpPr>
          <p:cNvPr id="2052" name="Text Box 4"/>
          <p:cNvSpPr txBox="1">
            <a:spLocks noChangeArrowheads="1"/>
          </p:cNvSpPr>
          <p:nvPr/>
        </p:nvSpPr>
        <p:spPr bwMode="auto">
          <a:xfrm>
            <a:off x="2857522" y="5748356"/>
            <a:ext cx="3483595" cy="253249"/>
          </a:xfrm>
          <a:prstGeom prst="rect">
            <a:avLst/>
          </a:prstGeom>
          <a:noFill/>
          <a:ln w="12700">
            <a:noFill/>
            <a:miter lim="800000"/>
            <a:headEnd type="none" w="sm" len="sm"/>
            <a:tailEnd type="none" w="sm" len="sm"/>
          </a:ln>
        </p:spPr>
        <p:txBody>
          <a:bodyPr wrap="none" lIns="67920" tIns="33960" rIns="67920" bIns="33960">
            <a:spAutoFit/>
          </a:bodyPr>
          <a:lstStyle/>
          <a:p>
            <a:pPr marL="0" marR="0" lvl="0" indent="0" algn="l" defTabSz="6791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Times New Roman" pitchFamily="18" charset="0"/>
                <a:ea typeface="+mn-ea"/>
                <a:cs typeface="Arial" pitchFamily="34" charset="0"/>
              </a:rPr>
              <a:t>Kahn JO, Walker BD. N Engl J Med. 1998;339:33-39.</a:t>
            </a:r>
          </a:p>
        </p:txBody>
      </p:sp>
      <p:sp>
        <p:nvSpPr>
          <p:cNvPr id="2053" name="Text Box 5"/>
          <p:cNvSpPr txBox="1">
            <a:spLocks noChangeArrowheads="1"/>
          </p:cNvSpPr>
          <p:nvPr/>
        </p:nvSpPr>
        <p:spPr bwMode="auto">
          <a:xfrm>
            <a:off x="4743474" y="5253060"/>
            <a:ext cx="1470865" cy="345582"/>
          </a:xfrm>
          <a:prstGeom prst="rect">
            <a:avLst/>
          </a:prstGeom>
          <a:noFill/>
          <a:ln w="12700">
            <a:noFill/>
            <a:miter lim="800000"/>
            <a:headEnd type="none" w="sm" len="sm"/>
            <a:tailEnd type="none" w="sm" len="sm"/>
          </a:ln>
        </p:spPr>
        <p:txBody>
          <a:bodyPr wrap="none" lIns="67920" tIns="33960" rIns="67920" bIns="33960">
            <a:spAutoFit/>
          </a:bodyPr>
          <a:lstStyle/>
          <a:p>
            <a:pPr marL="0" marR="0" lvl="0" indent="0" algn="l" defTabSz="679175"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mn-ea"/>
                <a:cs typeface="Arial" pitchFamily="34" charset="0"/>
              </a:rPr>
              <a:t>% of patients</a:t>
            </a:r>
          </a:p>
        </p:txBody>
      </p:sp>
    </p:spTree>
    <p:custDataLst>
      <p:tags r:id="rId2"/>
    </p:custDataLst>
    <p:extLst>
      <p:ext uri="{BB962C8B-B14F-4D97-AF65-F5344CB8AC3E}">
        <p14:creationId xmlns:p14="http://schemas.microsoft.com/office/powerpoint/2010/main" val="2551367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pPr eaLnBrk="1" hangingPunct="1"/>
            <a:r>
              <a:rPr lang="en-US" dirty="0"/>
              <a:t>AHI</a:t>
            </a:r>
          </a:p>
        </p:txBody>
      </p:sp>
      <p:pic>
        <p:nvPicPr>
          <p:cNvPr id="627715" name="Picture 3"/>
          <p:cNvPicPr>
            <a:picLocks noChangeAspect="1" noChangeArrowheads="1"/>
          </p:cNvPicPr>
          <p:nvPr/>
        </p:nvPicPr>
        <p:blipFill>
          <a:blip r:embed="rId4" cstate="print"/>
          <a:srcRect/>
          <a:stretch>
            <a:fillRect/>
          </a:stretch>
        </p:blipFill>
        <p:spPr bwMode="auto">
          <a:xfrm>
            <a:off x="1714502" y="2628945"/>
            <a:ext cx="2571750" cy="2561035"/>
          </a:xfrm>
          <a:prstGeom prst="rect">
            <a:avLst/>
          </a:prstGeom>
          <a:noFill/>
          <a:ln w="9525">
            <a:noFill/>
            <a:miter lim="800000"/>
            <a:headEnd/>
            <a:tailEnd/>
          </a:ln>
        </p:spPr>
      </p:pic>
      <p:pic>
        <p:nvPicPr>
          <p:cNvPr id="627716" name="Picture 4"/>
          <p:cNvPicPr>
            <a:picLocks noChangeAspect="1" noChangeArrowheads="1"/>
          </p:cNvPicPr>
          <p:nvPr/>
        </p:nvPicPr>
        <p:blipFill>
          <a:blip r:embed="rId5" cstate="print"/>
          <a:srcRect/>
          <a:stretch>
            <a:fillRect/>
          </a:stretch>
        </p:blipFill>
        <p:spPr bwMode="auto">
          <a:xfrm>
            <a:off x="4743450" y="2644378"/>
            <a:ext cx="2743200" cy="2556272"/>
          </a:xfrm>
          <a:prstGeom prst="rect">
            <a:avLst/>
          </a:prstGeom>
          <a:noFill/>
          <a:ln w="9525">
            <a:noFill/>
            <a:miter lim="800000"/>
            <a:headEnd/>
            <a:tailEnd/>
          </a:ln>
        </p:spPr>
      </p:pic>
      <p:sp>
        <p:nvSpPr>
          <p:cNvPr id="627717" name="Text Box 5"/>
          <p:cNvSpPr txBox="1">
            <a:spLocks noChangeArrowheads="1"/>
          </p:cNvSpPr>
          <p:nvPr/>
        </p:nvSpPr>
        <p:spPr bwMode="auto">
          <a:xfrm>
            <a:off x="2662259" y="2209825"/>
            <a:ext cx="675776" cy="345582"/>
          </a:xfrm>
          <a:prstGeom prst="rect">
            <a:avLst/>
          </a:prstGeom>
          <a:noFill/>
          <a:ln w="9525">
            <a:noFill/>
            <a:miter lim="800000"/>
            <a:headEnd/>
            <a:tailEnd/>
          </a:ln>
        </p:spPr>
        <p:txBody>
          <a:bodyPr wrap="none" lIns="67920" tIns="33960" rIns="67920" bIns="33960">
            <a:spAutoFit/>
          </a:bodyPr>
          <a:lstStyle/>
          <a:p>
            <a:pPr defTabSz="679175"/>
            <a:r>
              <a:rPr lang="en-US" dirty="0">
                <a:solidFill>
                  <a:srgbClr val="25408F"/>
                </a:solidFill>
                <a:cs typeface="Arial" pitchFamily="34" charset="0"/>
              </a:rPr>
              <a:t>Rash</a:t>
            </a:r>
          </a:p>
        </p:txBody>
      </p:sp>
      <p:sp>
        <p:nvSpPr>
          <p:cNvPr id="627718" name="Text Box 6"/>
          <p:cNvSpPr txBox="1">
            <a:spLocks noChangeArrowheads="1"/>
          </p:cNvSpPr>
          <p:nvPr/>
        </p:nvSpPr>
        <p:spPr bwMode="auto">
          <a:xfrm>
            <a:off x="5314982" y="2221732"/>
            <a:ext cx="1855586" cy="345582"/>
          </a:xfrm>
          <a:prstGeom prst="rect">
            <a:avLst/>
          </a:prstGeom>
          <a:noFill/>
          <a:ln w="9525">
            <a:noFill/>
            <a:miter lim="800000"/>
            <a:headEnd/>
            <a:tailEnd/>
          </a:ln>
        </p:spPr>
        <p:txBody>
          <a:bodyPr wrap="none" lIns="67920" tIns="33960" rIns="67920" bIns="33960">
            <a:spAutoFit/>
          </a:bodyPr>
          <a:lstStyle/>
          <a:p>
            <a:pPr defTabSz="679175"/>
            <a:r>
              <a:rPr lang="en-US" dirty="0">
                <a:solidFill>
                  <a:srgbClr val="25408F"/>
                </a:solidFill>
                <a:cs typeface="Arial" pitchFamily="34" charset="0"/>
              </a:rPr>
              <a:t>Mucosal Lesions</a:t>
            </a:r>
          </a:p>
        </p:txBody>
      </p:sp>
      <p:sp>
        <p:nvSpPr>
          <p:cNvPr id="627719" name="Text Box 7"/>
          <p:cNvSpPr txBox="1">
            <a:spLocks noChangeArrowheads="1"/>
          </p:cNvSpPr>
          <p:nvPr/>
        </p:nvSpPr>
        <p:spPr bwMode="auto">
          <a:xfrm>
            <a:off x="1816916" y="5250703"/>
            <a:ext cx="2468959" cy="622581"/>
          </a:xfrm>
          <a:prstGeom prst="rect">
            <a:avLst/>
          </a:prstGeom>
          <a:noFill/>
          <a:ln w="9525">
            <a:noFill/>
            <a:miter lim="800000"/>
            <a:headEnd/>
            <a:tailEnd/>
          </a:ln>
        </p:spPr>
        <p:txBody>
          <a:bodyPr wrap="none" lIns="67920" tIns="33960" rIns="67920" bIns="33960">
            <a:spAutoFit/>
          </a:bodyPr>
          <a:lstStyle/>
          <a:p>
            <a:pPr defTabSz="679175"/>
            <a:r>
              <a:rPr lang="en-US">
                <a:solidFill>
                  <a:srgbClr val="FFFFFF"/>
                </a:solidFill>
                <a:cs typeface="Arial" pitchFamily="34" charset="0"/>
              </a:rPr>
              <a:t>Trunk and face &gt; limbs</a:t>
            </a:r>
          </a:p>
          <a:p>
            <a:pPr defTabSz="679175"/>
            <a:r>
              <a:rPr lang="en-US">
                <a:solidFill>
                  <a:srgbClr val="FFFFFF"/>
                </a:solidFill>
                <a:cs typeface="Arial" pitchFamily="34" charset="0"/>
              </a:rPr>
              <a:t>Small pink macules</a:t>
            </a:r>
          </a:p>
        </p:txBody>
      </p:sp>
      <p:sp>
        <p:nvSpPr>
          <p:cNvPr id="627720" name="Text Box 8"/>
          <p:cNvSpPr txBox="1">
            <a:spLocks noChangeArrowheads="1"/>
          </p:cNvSpPr>
          <p:nvPr/>
        </p:nvSpPr>
        <p:spPr bwMode="auto">
          <a:xfrm>
            <a:off x="5257835" y="5250706"/>
            <a:ext cx="2022298" cy="345582"/>
          </a:xfrm>
          <a:prstGeom prst="rect">
            <a:avLst/>
          </a:prstGeom>
          <a:noFill/>
          <a:ln w="9525">
            <a:noFill/>
            <a:miter lim="800000"/>
            <a:headEnd/>
            <a:tailEnd/>
          </a:ln>
        </p:spPr>
        <p:txBody>
          <a:bodyPr wrap="none" lIns="67920" tIns="33960" rIns="67920" bIns="33960">
            <a:spAutoFit/>
          </a:bodyPr>
          <a:lstStyle/>
          <a:p>
            <a:pPr defTabSz="679175"/>
            <a:r>
              <a:rPr lang="en-US">
                <a:solidFill>
                  <a:srgbClr val="FFFFFF"/>
                </a:solidFill>
                <a:cs typeface="Arial" pitchFamily="34" charset="0"/>
              </a:rPr>
              <a:t>Oral ulcers, thrush</a:t>
            </a:r>
          </a:p>
        </p:txBody>
      </p:sp>
      <p:sp>
        <p:nvSpPr>
          <p:cNvPr id="627721" name="Text Box 9"/>
          <p:cNvSpPr txBox="1">
            <a:spLocks noChangeArrowheads="1"/>
          </p:cNvSpPr>
          <p:nvPr/>
        </p:nvSpPr>
        <p:spPr bwMode="auto">
          <a:xfrm>
            <a:off x="5842433" y="5748356"/>
            <a:ext cx="1435599" cy="253249"/>
          </a:xfrm>
          <a:prstGeom prst="rect">
            <a:avLst/>
          </a:prstGeom>
          <a:noFill/>
          <a:ln w="9525">
            <a:noFill/>
            <a:miter lim="800000"/>
            <a:headEnd/>
            <a:tailEnd/>
          </a:ln>
        </p:spPr>
        <p:txBody>
          <a:bodyPr wrap="none" lIns="67920" tIns="33960" rIns="67920" bIns="33960">
            <a:spAutoFit/>
          </a:bodyPr>
          <a:lstStyle/>
          <a:p>
            <a:pPr defTabSz="679175"/>
            <a:r>
              <a:rPr lang="en-US" sz="1200">
                <a:solidFill>
                  <a:srgbClr val="FFFFFF"/>
                </a:solidFill>
                <a:latin typeface="Times" pitchFamily="18" charset="0"/>
                <a:cs typeface="Arial" pitchFamily="34" charset="0"/>
              </a:rPr>
              <a:t>(Kahn, NEJM, 1998)</a:t>
            </a:r>
          </a:p>
        </p:txBody>
      </p:sp>
    </p:spTree>
    <p:custDataLst>
      <p:tags r:id="rId1"/>
    </p:custDataLst>
    <p:extLst>
      <p:ext uri="{BB962C8B-B14F-4D97-AF65-F5344CB8AC3E}">
        <p14:creationId xmlns:p14="http://schemas.microsoft.com/office/powerpoint/2010/main" val="2619533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38" name="Picture 2"/>
          <p:cNvPicPr>
            <a:picLocks noChangeAspect="1" noChangeArrowheads="1"/>
          </p:cNvPicPr>
          <p:nvPr/>
        </p:nvPicPr>
        <p:blipFill>
          <a:blip r:embed="rId4" cstate="print"/>
          <a:srcRect/>
          <a:stretch>
            <a:fillRect/>
          </a:stretch>
        </p:blipFill>
        <p:spPr bwMode="auto">
          <a:xfrm>
            <a:off x="0" y="857250"/>
            <a:ext cx="9144000" cy="5143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43052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4"/>
          <p:cNvSpPr>
            <a:spLocks noGrp="1" noChangeArrowheads="1"/>
          </p:cNvSpPr>
          <p:nvPr>
            <p:ph type="title"/>
          </p:nvPr>
        </p:nvSpPr>
        <p:spPr/>
        <p:txBody>
          <a:bodyPr/>
          <a:lstStyle/>
          <a:p>
            <a:endParaRPr lang="en-US"/>
          </a:p>
        </p:txBody>
      </p:sp>
      <p:pic>
        <p:nvPicPr>
          <p:cNvPr id="630787" name="Picture 5" descr="Cover"/>
          <p:cNvPicPr>
            <a:picLocks noChangeAspect="1" noChangeArrowheads="1"/>
          </p:cNvPicPr>
          <p:nvPr/>
        </p:nvPicPr>
        <p:blipFill>
          <a:blip r:embed="rId4" cstate="print"/>
          <a:srcRect/>
          <a:stretch>
            <a:fillRect/>
          </a:stretch>
        </p:blipFill>
        <p:spPr bwMode="auto">
          <a:xfrm>
            <a:off x="0" y="857250"/>
            <a:ext cx="9144000" cy="5143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63090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4"/>
          <p:cNvSpPr>
            <a:spLocks noGrp="1" noChangeArrowheads="1"/>
          </p:cNvSpPr>
          <p:nvPr>
            <p:ph type="title"/>
          </p:nvPr>
        </p:nvSpPr>
        <p:spPr/>
        <p:txBody>
          <a:bodyPr/>
          <a:lstStyle/>
          <a:p>
            <a:endParaRPr lang="en-US"/>
          </a:p>
        </p:txBody>
      </p:sp>
      <p:pic>
        <p:nvPicPr>
          <p:cNvPr id="631811" name="Picture 5" descr="Cover"/>
          <p:cNvPicPr>
            <a:picLocks noChangeAspect="1" noChangeArrowheads="1"/>
          </p:cNvPicPr>
          <p:nvPr/>
        </p:nvPicPr>
        <p:blipFill>
          <a:blip r:embed="rId4" cstate="print"/>
          <a:srcRect/>
          <a:stretch>
            <a:fillRect/>
          </a:stretch>
        </p:blipFill>
        <p:spPr bwMode="auto">
          <a:xfrm>
            <a:off x="0" y="857250"/>
            <a:ext cx="9144000" cy="5143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33667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4"/>
          <p:cNvSpPr>
            <a:spLocks noGrp="1" noChangeArrowheads="1"/>
          </p:cNvSpPr>
          <p:nvPr>
            <p:ph type="title"/>
          </p:nvPr>
        </p:nvSpPr>
        <p:spPr/>
        <p:txBody>
          <a:bodyPr/>
          <a:lstStyle/>
          <a:p>
            <a:endParaRPr lang="en-US"/>
          </a:p>
        </p:txBody>
      </p:sp>
      <p:pic>
        <p:nvPicPr>
          <p:cNvPr id="632835" name="Picture 5" descr="Cover"/>
          <p:cNvPicPr>
            <a:picLocks noChangeAspect="1" noChangeArrowheads="1"/>
          </p:cNvPicPr>
          <p:nvPr/>
        </p:nvPicPr>
        <p:blipFill>
          <a:blip r:embed="rId4" cstate="print"/>
          <a:srcRect/>
          <a:stretch>
            <a:fillRect/>
          </a:stretch>
        </p:blipFill>
        <p:spPr bwMode="auto">
          <a:xfrm>
            <a:off x="0" y="857250"/>
            <a:ext cx="9144000" cy="5143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23863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376881" y="76200"/>
            <a:ext cx="7928919" cy="1447800"/>
          </a:xfrm>
        </p:spPr>
        <p:txBody>
          <a:bodyPr>
            <a:normAutofit/>
          </a:bodyPr>
          <a:lstStyle/>
          <a:p>
            <a:pPr eaLnBrk="1" hangingPunct="1"/>
            <a:r>
              <a:rPr lang="en-US" sz="3200" dirty="0"/>
              <a:t>Should we care about diagnosing Acute HIV Infection (AHI)?</a:t>
            </a:r>
          </a:p>
        </p:txBody>
      </p:sp>
      <p:sp>
        <p:nvSpPr>
          <p:cNvPr id="633859" name="Rectangle 3"/>
          <p:cNvSpPr>
            <a:spLocks noGrp="1" noChangeArrowheads="1"/>
          </p:cNvSpPr>
          <p:nvPr>
            <p:ph type="body" idx="1"/>
          </p:nvPr>
        </p:nvSpPr>
        <p:spPr>
          <a:xfrm>
            <a:off x="376881" y="1371600"/>
            <a:ext cx="7281219" cy="4457700"/>
          </a:xfrm>
        </p:spPr>
        <p:txBody>
          <a:bodyPr/>
          <a:lstStyle/>
          <a:p>
            <a:pPr marL="0" indent="0" eaLnBrk="1" hangingPunct="1">
              <a:buNone/>
            </a:pPr>
            <a:r>
              <a:rPr lang="en-US" dirty="0"/>
              <a:t>Yes! public health:</a:t>
            </a:r>
          </a:p>
          <a:p>
            <a:pPr lvl="1" eaLnBrk="1" hangingPunct="1"/>
            <a:r>
              <a:rPr lang="en-US" sz="1800" dirty="0"/>
              <a:t>Patients with AHI are highly infectious</a:t>
            </a:r>
          </a:p>
          <a:p>
            <a:pPr lvl="2" eaLnBrk="1" hangingPunct="1"/>
            <a:r>
              <a:rPr lang="en-US" sz="1500" dirty="0" err="1">
                <a:solidFill>
                  <a:srgbClr val="25408F"/>
                </a:solidFill>
              </a:rPr>
              <a:t>Dx</a:t>
            </a:r>
            <a:r>
              <a:rPr lang="en-US" sz="1500" dirty="0">
                <a:solidFill>
                  <a:srgbClr val="25408F"/>
                </a:solidFill>
              </a:rPr>
              <a:t> of HIV infection may lead to safer sex: risk-reduction counseling can be instituted sooner</a:t>
            </a:r>
          </a:p>
          <a:p>
            <a:pPr lvl="1" eaLnBrk="1" hangingPunct="1"/>
            <a:r>
              <a:rPr lang="en-US" sz="1500" dirty="0"/>
              <a:t>Closer-than-usual proximity to date of exposure makes partner tracing more feasible </a:t>
            </a:r>
          </a:p>
          <a:p>
            <a:pPr marL="0" indent="0" eaLnBrk="1" hangingPunct="1">
              <a:buNone/>
            </a:pPr>
            <a:r>
              <a:rPr lang="en-US" dirty="0"/>
              <a:t>Yes! personal health:</a:t>
            </a:r>
          </a:p>
          <a:p>
            <a:pPr lvl="1" eaLnBrk="1" hangingPunct="1"/>
            <a:r>
              <a:rPr lang="en-US" sz="1800" dirty="0"/>
              <a:t>40% of patients with HIV not diagnosed until they are AIDS defined</a:t>
            </a:r>
          </a:p>
          <a:p>
            <a:pPr lvl="1" eaLnBrk="1" hangingPunct="1"/>
            <a:r>
              <a:rPr lang="en-US" sz="1800" dirty="0"/>
              <a:t>Antiretroviral therapy during AHI may alter the natural course of HIV disease by lowering the set-point </a:t>
            </a:r>
          </a:p>
          <a:p>
            <a:pPr eaLnBrk="1" hangingPunct="1"/>
            <a:endParaRPr lang="en-US" sz="1500" dirty="0"/>
          </a:p>
        </p:txBody>
      </p:sp>
    </p:spTree>
    <p:custDataLst>
      <p:tags r:id="rId1"/>
    </p:custDataLst>
    <p:extLst>
      <p:ext uri="{BB962C8B-B14F-4D97-AF65-F5344CB8AC3E}">
        <p14:creationId xmlns:p14="http://schemas.microsoft.com/office/powerpoint/2010/main" val="2121252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AHI: Clinicians be aware!!</a:t>
            </a:r>
          </a:p>
        </p:txBody>
      </p:sp>
      <p:sp>
        <p:nvSpPr>
          <p:cNvPr id="3" name="Content Placeholder 2"/>
          <p:cNvSpPr>
            <a:spLocks noGrp="1"/>
          </p:cNvSpPr>
          <p:nvPr>
            <p:ph idx="1"/>
          </p:nvPr>
        </p:nvSpPr>
        <p:spPr/>
        <p:txBody>
          <a:bodyPr/>
          <a:lstStyle/>
          <a:p>
            <a:pPr marL="0" indent="0">
              <a:buNone/>
            </a:pPr>
            <a:r>
              <a:rPr lang="en-US" dirty="0"/>
              <a:t>Any non-specific viral syndrome should prompt healthcare providers to:</a:t>
            </a:r>
          </a:p>
          <a:p>
            <a:r>
              <a:rPr lang="en-US" dirty="0"/>
              <a:t>ask about risk</a:t>
            </a:r>
          </a:p>
          <a:p>
            <a:r>
              <a:rPr lang="en-US" dirty="0"/>
              <a:t>rule out HIV infection</a:t>
            </a:r>
          </a:p>
          <a:p>
            <a:endParaRPr lang="en-US" dirty="0"/>
          </a:p>
          <a:p>
            <a:pPr marL="0" indent="0">
              <a:buNone/>
            </a:pPr>
            <a:r>
              <a:rPr lang="en-US" dirty="0"/>
              <a:t>Any oral or genital ulcer should raise suspicion: </a:t>
            </a:r>
          </a:p>
          <a:p>
            <a:r>
              <a:rPr lang="en-US" dirty="0"/>
              <a:t>ask about risk!</a:t>
            </a: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57</a:t>
            </a:fld>
            <a:endParaRPr lang="en-US">
              <a:solidFill>
                <a:prstClr val="black">
                  <a:tint val="75000"/>
                </a:prstClr>
              </a:solidFill>
            </a:endParaRPr>
          </a:p>
        </p:txBody>
      </p:sp>
    </p:spTree>
    <p:extLst>
      <p:ext uri="{BB962C8B-B14F-4D97-AF65-F5344CB8AC3E}">
        <p14:creationId xmlns:p14="http://schemas.microsoft.com/office/powerpoint/2010/main" val="3336587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457200" y="0"/>
            <a:ext cx="7143750" cy="1371600"/>
          </a:xfrm>
        </p:spPr>
        <p:txBody>
          <a:bodyPr/>
          <a:lstStyle/>
          <a:p>
            <a:pPr eaLnBrk="1" hangingPunct="1"/>
            <a:r>
              <a:rPr lang="en-US" dirty="0"/>
              <a:t>Clinical Latency</a:t>
            </a:r>
          </a:p>
        </p:txBody>
      </p:sp>
      <p:sp>
        <p:nvSpPr>
          <p:cNvPr id="635907" name="Rectangle 3"/>
          <p:cNvSpPr>
            <a:spLocks noGrp="1" noChangeArrowheads="1"/>
          </p:cNvSpPr>
          <p:nvPr>
            <p:ph type="body" idx="1"/>
          </p:nvPr>
        </p:nvSpPr>
        <p:spPr/>
        <p:txBody>
          <a:bodyPr/>
          <a:lstStyle/>
          <a:p>
            <a:pPr marL="0" indent="0" eaLnBrk="1" hangingPunct="1">
              <a:buNone/>
            </a:pPr>
            <a:r>
              <a:rPr lang="en-US" dirty="0"/>
              <a:t>Average: 8 years</a:t>
            </a:r>
          </a:p>
          <a:p>
            <a:pPr marL="0" indent="0" eaLnBrk="1" hangingPunct="1">
              <a:buNone/>
            </a:pPr>
            <a:r>
              <a:rPr lang="en-US" dirty="0"/>
              <a:t>No signs and symptoms of illness</a:t>
            </a:r>
          </a:p>
          <a:p>
            <a:pPr marL="0" indent="0" eaLnBrk="1" hangingPunct="1">
              <a:buNone/>
            </a:pPr>
            <a:r>
              <a:rPr lang="en-US" dirty="0"/>
              <a:t>Virus is NOT dormant, active in the lymph nodes</a:t>
            </a:r>
          </a:p>
          <a:p>
            <a:pPr marL="0" indent="0" eaLnBrk="1" hangingPunct="1">
              <a:buNone/>
            </a:pPr>
            <a:r>
              <a:rPr lang="en-US" dirty="0"/>
              <a:t>HIV low level replication persists </a:t>
            </a:r>
          </a:p>
          <a:p>
            <a:pPr marL="0" indent="0" eaLnBrk="1" hangingPunct="1">
              <a:buNone/>
            </a:pPr>
            <a:r>
              <a:rPr lang="en-US" dirty="0"/>
              <a:t>Can be infected and not know:</a:t>
            </a:r>
          </a:p>
          <a:p>
            <a:pPr lvl="1" eaLnBrk="1" hangingPunct="1"/>
            <a:r>
              <a:rPr lang="en-US" sz="1800" dirty="0"/>
              <a:t>Increased risk of transmission to others r/t unknown HIV status</a:t>
            </a:r>
          </a:p>
        </p:txBody>
      </p:sp>
    </p:spTree>
    <p:custDataLst>
      <p:tags r:id="rId1"/>
    </p:custDataLst>
    <p:extLst>
      <p:ext uri="{BB962C8B-B14F-4D97-AF65-F5344CB8AC3E}">
        <p14:creationId xmlns:p14="http://schemas.microsoft.com/office/powerpoint/2010/main" val="2525155865"/>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Symptomatic HIV</a:t>
            </a:r>
          </a:p>
        </p:txBody>
      </p:sp>
      <p:sp>
        <p:nvSpPr>
          <p:cNvPr id="3" name="Content Placeholder 2"/>
          <p:cNvSpPr>
            <a:spLocks noGrp="1"/>
          </p:cNvSpPr>
          <p:nvPr>
            <p:ph idx="1"/>
          </p:nvPr>
        </p:nvSpPr>
        <p:spPr/>
        <p:txBody>
          <a:bodyPr/>
          <a:lstStyle/>
          <a:p>
            <a:pPr marL="0" lvl="0" indent="0">
              <a:buNone/>
            </a:pPr>
            <a:r>
              <a:rPr lang="en-US" dirty="0"/>
              <a:t>Low CD4 counts: &lt;500</a:t>
            </a:r>
          </a:p>
          <a:p>
            <a:pPr marL="0" indent="0">
              <a:buNone/>
            </a:pPr>
            <a:r>
              <a:rPr lang="en-US" dirty="0"/>
              <a:t>Stage where symptoms have begun to manifest, before development of AIDS</a:t>
            </a:r>
          </a:p>
          <a:p>
            <a:pPr marL="0" indent="0">
              <a:buNone/>
            </a:pPr>
            <a:r>
              <a:rPr lang="en-US" dirty="0"/>
              <a:t>Constitutional symptoms appear; non-life threatening</a:t>
            </a:r>
          </a:p>
          <a:p>
            <a:pPr marL="0" indent="0">
              <a:buNone/>
            </a:pPr>
            <a:r>
              <a:rPr lang="en-US" dirty="0"/>
              <a:t>Then development of AIDS defining Opportunistic Infections 	(</a:t>
            </a:r>
            <a:r>
              <a:rPr lang="en-US" dirty="0" err="1"/>
              <a:t>Ois</a:t>
            </a:r>
            <a:r>
              <a:rPr lang="en-US" dirty="0"/>
              <a:t>)</a:t>
            </a:r>
          </a:p>
          <a:p>
            <a:pPr marL="0" indent="0">
              <a:buNone/>
            </a:pPr>
            <a:r>
              <a:rPr lang="en-US" dirty="0"/>
              <a:t>Absence of HAART: leads to death in 2-3 </a:t>
            </a:r>
            <a:r>
              <a:rPr lang="en-US" dirty="0" err="1"/>
              <a:t>yrs</a:t>
            </a:r>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59</a:t>
            </a:fld>
            <a:endParaRPr lang="en-US">
              <a:solidFill>
                <a:prstClr val="black">
                  <a:tint val="75000"/>
                </a:prstClr>
              </a:solidFill>
            </a:endParaRPr>
          </a:p>
        </p:txBody>
      </p:sp>
    </p:spTree>
    <p:extLst>
      <p:ext uri="{BB962C8B-B14F-4D97-AF65-F5344CB8AC3E}">
        <p14:creationId xmlns:p14="http://schemas.microsoft.com/office/powerpoint/2010/main" val="168339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Baby born to a woman with HIV</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6</a:t>
            </a:fld>
            <a:endParaRPr lang="en-US"/>
          </a:p>
        </p:txBody>
      </p:sp>
      <p:grpSp>
        <p:nvGrpSpPr>
          <p:cNvPr id="6" name="Group 5">
            <a:extLst>
              <a:ext uri="{FF2B5EF4-FFF2-40B4-BE49-F238E27FC236}">
                <a16:creationId xmlns:a16="http://schemas.microsoft.com/office/drawing/2014/main" id="{E0C154AA-8D7A-49E9-8310-A0046C121679}"/>
              </a:ext>
            </a:extLst>
          </p:cNvPr>
          <p:cNvGrpSpPr/>
          <p:nvPr/>
        </p:nvGrpSpPr>
        <p:grpSpPr>
          <a:xfrm>
            <a:off x="1905000" y="2142982"/>
            <a:ext cx="5929702" cy="4715018"/>
            <a:chOff x="3214298" y="1143000"/>
            <a:chExt cx="5929702" cy="4715018"/>
          </a:xfrm>
        </p:grpSpPr>
        <p:pic>
          <p:nvPicPr>
            <p:cNvPr id="7" name="Picture 6">
              <a:extLst>
                <a:ext uri="{FF2B5EF4-FFF2-40B4-BE49-F238E27FC236}">
                  <a16:creationId xmlns:a16="http://schemas.microsoft.com/office/drawing/2014/main" id="{009EED17-0A73-4310-B8E8-B74166930E96}"/>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06244931-21B4-4CA5-85BD-5BACBE784E65}"/>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5B42E452-AA7C-4AE9-90F9-4EC7103CAD8B}"/>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046A3B28-9A8B-445F-9B15-80FC1B5421F5}"/>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F6D7F178-D9D4-4DC8-B9C5-6EE2FC694FBB}"/>
              </a:ext>
            </a:extLst>
          </p:cNvPr>
          <p:cNvSpPr txBox="1"/>
          <p:nvPr/>
        </p:nvSpPr>
        <p:spPr>
          <a:xfrm>
            <a:off x="-627788" y="3855405"/>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1549755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1447800" y="152401"/>
            <a:ext cx="6210300" cy="1143000"/>
          </a:xfrm>
        </p:spPr>
        <p:txBody>
          <a:bodyPr>
            <a:normAutofit/>
          </a:bodyPr>
          <a:lstStyle/>
          <a:p>
            <a:pPr eaLnBrk="1" hangingPunct="1"/>
            <a:r>
              <a:rPr lang="en-US" dirty="0"/>
              <a:t>Symptomatic HIV Infection</a:t>
            </a:r>
          </a:p>
        </p:txBody>
      </p:sp>
      <p:sp>
        <p:nvSpPr>
          <p:cNvPr id="637955" name="Rectangle 3"/>
          <p:cNvSpPr>
            <a:spLocks noGrp="1" noChangeArrowheads="1"/>
          </p:cNvSpPr>
          <p:nvPr>
            <p:ph type="body" idx="1"/>
          </p:nvPr>
        </p:nvSpPr>
        <p:spPr>
          <a:xfrm>
            <a:off x="457200" y="1143000"/>
            <a:ext cx="7453313" cy="4286250"/>
          </a:xfrm>
        </p:spPr>
        <p:txBody>
          <a:bodyPr/>
          <a:lstStyle/>
          <a:p>
            <a:pPr marL="0" indent="0" eaLnBrk="1" hangingPunct="1">
              <a:lnSpc>
                <a:spcPct val="90000"/>
              </a:lnSpc>
              <a:buNone/>
            </a:pPr>
            <a:r>
              <a:rPr lang="en-US" dirty="0"/>
              <a:t>Cyclic in nature</a:t>
            </a:r>
          </a:p>
          <a:p>
            <a:pPr marL="551831" lvl="1" indent="-212248" eaLnBrk="1" hangingPunct="1">
              <a:lnSpc>
                <a:spcPct val="90000"/>
              </a:lnSpc>
            </a:pPr>
            <a:r>
              <a:rPr lang="en-US" dirty="0"/>
              <a:t>Oral thrush</a:t>
            </a:r>
          </a:p>
          <a:p>
            <a:pPr marL="551831" lvl="1" indent="-212248" eaLnBrk="1" hangingPunct="1">
              <a:lnSpc>
                <a:spcPct val="90000"/>
              </a:lnSpc>
            </a:pPr>
            <a:r>
              <a:rPr lang="en-US" dirty="0"/>
              <a:t>Chronic vaginal yeast infections</a:t>
            </a:r>
          </a:p>
          <a:p>
            <a:pPr marL="551831" lvl="1" indent="-212248" eaLnBrk="1" hangingPunct="1">
              <a:lnSpc>
                <a:spcPct val="90000"/>
              </a:lnSpc>
            </a:pPr>
            <a:r>
              <a:rPr lang="en-US" dirty="0"/>
              <a:t>Cervical dysplasia</a:t>
            </a:r>
          </a:p>
          <a:p>
            <a:pPr marL="551831" lvl="1" indent="-212248" eaLnBrk="1" hangingPunct="1">
              <a:lnSpc>
                <a:spcPct val="90000"/>
              </a:lnSpc>
            </a:pPr>
            <a:r>
              <a:rPr lang="en-US" dirty="0"/>
              <a:t>Herpes Zoster (recurrent/multi-dermatomal)</a:t>
            </a:r>
          </a:p>
          <a:p>
            <a:pPr marL="551831" lvl="1" indent="-212248" eaLnBrk="1" hangingPunct="1">
              <a:lnSpc>
                <a:spcPct val="90000"/>
              </a:lnSpc>
            </a:pPr>
            <a:r>
              <a:rPr lang="en-US" dirty="0"/>
              <a:t>Weight loss &lt;10% total body weight</a:t>
            </a:r>
          </a:p>
          <a:p>
            <a:pPr marL="551831" lvl="1" indent="-212248" eaLnBrk="1" hangingPunct="1">
              <a:lnSpc>
                <a:spcPct val="90000"/>
              </a:lnSpc>
            </a:pPr>
            <a:r>
              <a:rPr lang="en-US" dirty="0"/>
              <a:t>Fevers, lymphadenopathy</a:t>
            </a:r>
          </a:p>
        </p:txBody>
      </p:sp>
    </p:spTree>
    <p:custDataLst>
      <p:tags r:id="rId1"/>
    </p:custDataLst>
    <p:extLst>
      <p:ext uri="{BB962C8B-B14F-4D97-AF65-F5344CB8AC3E}">
        <p14:creationId xmlns:p14="http://schemas.microsoft.com/office/powerpoint/2010/main" val="2566850083"/>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a:t>
            </a:r>
          </a:p>
        </p:txBody>
      </p:sp>
      <p:sp>
        <p:nvSpPr>
          <p:cNvPr id="3" name="Content Placeholder 2"/>
          <p:cNvSpPr>
            <a:spLocks noGrp="1"/>
          </p:cNvSpPr>
          <p:nvPr>
            <p:ph idx="1"/>
          </p:nvPr>
        </p:nvSpPr>
        <p:spPr/>
        <p:txBody>
          <a:bodyPr/>
          <a:lstStyle/>
          <a:p>
            <a:pPr marL="0" indent="0">
              <a:buNone/>
            </a:pPr>
            <a:r>
              <a:rPr lang="en-US" dirty="0"/>
              <a:t>Classification:</a:t>
            </a:r>
          </a:p>
          <a:p>
            <a:pPr marL="0" indent="0">
              <a:buNone/>
            </a:pPr>
            <a:r>
              <a:rPr lang="en-US" dirty="0"/>
              <a:t>	HIV + and CD4 count &lt; 200 or…</a:t>
            </a:r>
          </a:p>
          <a:p>
            <a:pPr marL="0" indent="0">
              <a:buNone/>
            </a:pPr>
            <a:r>
              <a:rPr lang="en-US" dirty="0"/>
              <a:t>	HIV + and an AIDS defining illness</a:t>
            </a:r>
          </a:p>
          <a:p>
            <a:pPr marL="0" lvl="0" indent="0">
              <a:buNone/>
            </a:pPr>
            <a:r>
              <a:rPr lang="en-US" dirty="0"/>
              <a:t>Final and most serious stage of HIV disease </a:t>
            </a:r>
          </a:p>
          <a:p>
            <a:pPr marL="0" indent="0">
              <a:buNone/>
            </a:pPr>
            <a:r>
              <a:rPr lang="en-US" dirty="0"/>
              <a:t>Immune system severely damaged </a:t>
            </a:r>
          </a:p>
          <a:p>
            <a:pPr marL="0" indent="0">
              <a:buNone/>
            </a:pPr>
            <a:r>
              <a:rPr lang="en-US" dirty="0"/>
              <a:t>Development of Opportunistic Infections (OIs)</a:t>
            </a:r>
          </a:p>
          <a:p>
            <a:pPr marL="0" indent="0">
              <a:buNone/>
            </a:pPr>
            <a:r>
              <a:rPr lang="en-US" dirty="0"/>
              <a:t>Selected tumors</a:t>
            </a:r>
          </a:p>
          <a:p>
            <a:pPr marL="0" indent="0">
              <a:buNone/>
            </a:pPr>
            <a:r>
              <a:rPr lang="en-US" dirty="0"/>
              <a:t>Wasting</a:t>
            </a:r>
          </a:p>
          <a:p>
            <a:pPr marL="0" indent="0">
              <a:buNone/>
            </a:pPr>
            <a:r>
              <a:rPr lang="en-US" dirty="0"/>
              <a:t>Neurologic complications</a:t>
            </a:r>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61</a:t>
            </a:fld>
            <a:endParaRPr lang="en-US">
              <a:solidFill>
                <a:prstClr val="black">
                  <a:tint val="75000"/>
                </a:prstClr>
              </a:solidFill>
            </a:endParaRPr>
          </a:p>
        </p:txBody>
      </p:sp>
    </p:spTree>
    <p:extLst>
      <p:ext uri="{BB962C8B-B14F-4D97-AF65-F5344CB8AC3E}">
        <p14:creationId xmlns:p14="http://schemas.microsoft.com/office/powerpoint/2010/main" val="562442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444844" y="152400"/>
            <a:ext cx="7416910" cy="1371600"/>
          </a:xfrm>
        </p:spPr>
        <p:txBody>
          <a:bodyPr>
            <a:normAutofit/>
          </a:bodyPr>
          <a:lstStyle/>
          <a:p>
            <a:pPr eaLnBrk="1" hangingPunct="1"/>
            <a:r>
              <a:rPr lang="en-US" dirty="0"/>
              <a:t>Some AIDS Defining Conditions</a:t>
            </a:r>
          </a:p>
        </p:txBody>
      </p:sp>
      <p:sp>
        <p:nvSpPr>
          <p:cNvPr id="640003" name="Rectangle 3"/>
          <p:cNvSpPr>
            <a:spLocks noGrp="1" noChangeArrowheads="1"/>
          </p:cNvSpPr>
          <p:nvPr>
            <p:ph type="body" idx="1"/>
          </p:nvPr>
        </p:nvSpPr>
        <p:spPr>
          <a:xfrm>
            <a:off x="444843" y="2286000"/>
            <a:ext cx="7294220" cy="3143250"/>
          </a:xfrm>
        </p:spPr>
        <p:txBody>
          <a:bodyPr>
            <a:normAutofit lnSpcReduction="10000"/>
          </a:bodyPr>
          <a:lstStyle/>
          <a:p>
            <a:pPr marL="0" indent="0" eaLnBrk="1" hangingPunct="1">
              <a:lnSpc>
                <a:spcPct val="80000"/>
              </a:lnSpc>
              <a:buNone/>
            </a:pPr>
            <a:r>
              <a:rPr lang="en-US" dirty="0"/>
              <a:t>Esophageal candidiasis</a:t>
            </a:r>
          </a:p>
          <a:p>
            <a:pPr marL="0" indent="0" eaLnBrk="1" hangingPunct="1">
              <a:lnSpc>
                <a:spcPct val="80000"/>
              </a:lnSpc>
              <a:buNone/>
            </a:pPr>
            <a:r>
              <a:rPr lang="en-US" dirty="0"/>
              <a:t>Cytomegalovirus</a:t>
            </a:r>
          </a:p>
          <a:p>
            <a:pPr marL="0" indent="0" eaLnBrk="1" hangingPunct="1">
              <a:lnSpc>
                <a:spcPct val="80000"/>
              </a:lnSpc>
              <a:buNone/>
            </a:pPr>
            <a:r>
              <a:rPr lang="en-US" i="1" dirty="0"/>
              <a:t>Pneumocystis </a:t>
            </a:r>
            <a:r>
              <a:rPr lang="en-US" i="1" dirty="0" err="1"/>
              <a:t>jiroveci</a:t>
            </a:r>
            <a:r>
              <a:rPr lang="en-US" i="1" dirty="0"/>
              <a:t> </a:t>
            </a:r>
            <a:r>
              <a:rPr lang="en-US" dirty="0"/>
              <a:t>pneumonia</a:t>
            </a:r>
          </a:p>
          <a:p>
            <a:pPr marL="0" indent="0" eaLnBrk="1" hangingPunct="1">
              <a:lnSpc>
                <a:spcPct val="80000"/>
              </a:lnSpc>
              <a:buNone/>
            </a:pPr>
            <a:r>
              <a:rPr lang="en-US" dirty="0"/>
              <a:t>Cervical cancer</a:t>
            </a:r>
          </a:p>
          <a:p>
            <a:pPr marL="0" indent="0" eaLnBrk="1" hangingPunct="1">
              <a:lnSpc>
                <a:spcPct val="80000"/>
              </a:lnSpc>
              <a:buNone/>
            </a:pPr>
            <a:r>
              <a:rPr lang="en-US" dirty="0"/>
              <a:t>Toxoplasmosis of brain</a:t>
            </a:r>
          </a:p>
          <a:p>
            <a:pPr marL="0" indent="0" eaLnBrk="1" hangingPunct="1">
              <a:lnSpc>
                <a:spcPct val="80000"/>
              </a:lnSpc>
              <a:buNone/>
            </a:pPr>
            <a:r>
              <a:rPr lang="en-US" dirty="0"/>
              <a:t>HIV wasting syndrome (weight loss &gt; 10%)</a:t>
            </a:r>
          </a:p>
          <a:p>
            <a:pPr marL="0" indent="0" eaLnBrk="1" hangingPunct="1">
              <a:lnSpc>
                <a:spcPct val="80000"/>
              </a:lnSpc>
              <a:buNone/>
            </a:pPr>
            <a:r>
              <a:rPr lang="en-US" dirty="0"/>
              <a:t>Tuberculosis</a:t>
            </a:r>
          </a:p>
          <a:p>
            <a:pPr marL="0" indent="0" eaLnBrk="1" hangingPunct="1">
              <a:lnSpc>
                <a:spcPct val="80000"/>
              </a:lnSpc>
              <a:buNone/>
            </a:pPr>
            <a:r>
              <a:rPr lang="en-US" dirty="0"/>
              <a:t>But …..</a:t>
            </a:r>
          </a:p>
          <a:p>
            <a:pPr marL="551831" lvl="1" indent="-212248" eaLnBrk="1" hangingPunct="1">
              <a:lnSpc>
                <a:spcPct val="80000"/>
              </a:lnSpc>
            </a:pPr>
            <a:r>
              <a:rPr lang="en-US" dirty="0"/>
              <a:t>People aren’t dying of AIDS-related illnesses anymore</a:t>
            </a:r>
          </a:p>
        </p:txBody>
      </p:sp>
    </p:spTree>
    <p:custDataLst>
      <p:tags r:id="rId1"/>
    </p:custDataLst>
    <p:extLst>
      <p:ext uri="{BB962C8B-B14F-4D97-AF65-F5344CB8AC3E}">
        <p14:creationId xmlns:p14="http://schemas.microsoft.com/office/powerpoint/2010/main" val="2115850392"/>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1524000" y="228600"/>
            <a:ext cx="6261497" cy="1143000"/>
          </a:xfrm>
        </p:spPr>
        <p:txBody>
          <a:bodyPr>
            <a:normAutofit/>
          </a:bodyPr>
          <a:lstStyle/>
          <a:p>
            <a:pPr eaLnBrk="1" hangingPunct="1"/>
            <a:r>
              <a:rPr lang="en-US" dirty="0"/>
              <a:t>Underlying causes of death</a:t>
            </a:r>
          </a:p>
        </p:txBody>
      </p:sp>
      <p:sp>
        <p:nvSpPr>
          <p:cNvPr id="641027" name="Rectangle 3"/>
          <p:cNvSpPr>
            <a:spLocks noGrp="1" noChangeArrowheads="1"/>
          </p:cNvSpPr>
          <p:nvPr>
            <p:ph type="body" idx="1"/>
          </p:nvPr>
        </p:nvSpPr>
        <p:spPr>
          <a:xfrm>
            <a:off x="457200" y="1503760"/>
            <a:ext cx="8229600" cy="4525963"/>
          </a:xfrm>
        </p:spPr>
        <p:txBody>
          <a:bodyPr/>
          <a:lstStyle/>
          <a:p>
            <a:pPr marL="0" indent="0" eaLnBrk="1" hangingPunct="1">
              <a:buNone/>
            </a:pPr>
            <a:r>
              <a:rPr lang="en-US" dirty="0"/>
              <a:t>Globally:</a:t>
            </a:r>
            <a:endParaRPr lang="en-US" b="1" dirty="0"/>
          </a:p>
          <a:p>
            <a:pPr lvl="1" eaLnBrk="1" hangingPunct="1"/>
            <a:r>
              <a:rPr lang="en-US" dirty="0"/>
              <a:t>tuberculosis</a:t>
            </a:r>
          </a:p>
          <a:p>
            <a:pPr marL="0" indent="0" eaLnBrk="1" hangingPunct="1">
              <a:buNone/>
            </a:pPr>
            <a:r>
              <a:rPr lang="en-US" dirty="0"/>
              <a:t>Non-AIDS related cancers (lymphoma)</a:t>
            </a:r>
          </a:p>
          <a:p>
            <a:pPr marL="0" indent="0" eaLnBrk="1" hangingPunct="1">
              <a:buNone/>
            </a:pPr>
            <a:r>
              <a:rPr lang="en-US" dirty="0"/>
              <a:t>HCV/HIV co-infection complications</a:t>
            </a:r>
          </a:p>
          <a:p>
            <a:pPr marL="0" indent="0" eaLnBrk="1" hangingPunct="1">
              <a:buNone/>
            </a:pPr>
            <a:r>
              <a:rPr lang="en-US" dirty="0"/>
              <a:t>Cardiac</a:t>
            </a:r>
          </a:p>
          <a:p>
            <a:pPr marL="0" indent="0" eaLnBrk="1" hangingPunct="1">
              <a:buNone/>
            </a:pPr>
            <a:r>
              <a:rPr lang="en-US" dirty="0"/>
              <a:t>Renal complications</a:t>
            </a:r>
          </a:p>
        </p:txBody>
      </p:sp>
    </p:spTree>
    <p:custDataLst>
      <p:tags r:id="rId1"/>
    </p:custDataLst>
    <p:extLst>
      <p:ext uri="{BB962C8B-B14F-4D97-AF65-F5344CB8AC3E}">
        <p14:creationId xmlns:p14="http://schemas.microsoft.com/office/powerpoint/2010/main" val="2077800938"/>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MidAtlantic AIDS Education and Training Center - Contact Information</a:t>
            </a:r>
          </a:p>
        </p:txBody>
      </p:sp>
      <p:sp>
        <p:nvSpPr>
          <p:cNvPr id="3" name="Content Placeholder 2"/>
          <p:cNvSpPr>
            <a:spLocks noGrp="1"/>
          </p:cNvSpPr>
          <p:nvPr>
            <p:ph sz="half" idx="1"/>
          </p:nvPr>
        </p:nvSpPr>
        <p:spPr/>
        <p:txBody>
          <a:bodyPr>
            <a:normAutofit/>
          </a:bodyPr>
          <a:lstStyle/>
          <a:p>
            <a:pPr marL="0" indent="0">
              <a:spcBef>
                <a:spcPts val="0"/>
              </a:spcBef>
              <a:buNone/>
            </a:pPr>
            <a:r>
              <a:rPr lang="en-US" sz="2000" b="1" dirty="0">
                <a:solidFill>
                  <a:srgbClr val="25408F"/>
                </a:solidFill>
              </a:rPr>
              <a:t>Regional Partner</a:t>
            </a:r>
            <a:r>
              <a:rPr lang="en-US" sz="2000" dirty="0">
                <a:solidFill>
                  <a:srgbClr val="25408F"/>
                </a:solidFill>
              </a:rPr>
              <a:t>: West Virginia</a:t>
            </a:r>
          </a:p>
          <a:p>
            <a:pPr marL="0" indent="0">
              <a:spcBef>
                <a:spcPts val="0"/>
              </a:spcBef>
              <a:buNone/>
            </a:pPr>
            <a:r>
              <a:rPr lang="en-US" sz="2000" dirty="0"/>
              <a:t>Contact Information:</a:t>
            </a:r>
          </a:p>
          <a:p>
            <a:pPr marL="0" indent="0">
              <a:spcBef>
                <a:spcPts val="0"/>
              </a:spcBef>
              <a:buNone/>
            </a:pPr>
            <a:r>
              <a:rPr lang="en-US" sz="2000" dirty="0"/>
              <a:t>Carolyn Kidd RN ACRN</a:t>
            </a:r>
          </a:p>
          <a:p>
            <a:pPr marL="0" indent="0">
              <a:spcBef>
                <a:spcPts val="0"/>
              </a:spcBef>
              <a:buNone/>
            </a:pPr>
            <a:r>
              <a:rPr lang="en-US" sz="2000" dirty="0"/>
              <a:t>304-293-6359</a:t>
            </a:r>
          </a:p>
        </p:txBody>
      </p:sp>
      <p:sp>
        <p:nvSpPr>
          <p:cNvPr id="4" name="Content Placeholder 3"/>
          <p:cNvSpPr>
            <a:spLocks noGrp="1"/>
          </p:cNvSpPr>
          <p:nvPr>
            <p:ph sz="half" idx="2"/>
          </p:nvPr>
        </p:nvSpPr>
        <p:spPr/>
        <p:txBody>
          <a:bodyPr>
            <a:noAutofit/>
          </a:bodyPr>
          <a:lstStyle/>
          <a:p>
            <a:pPr marL="0" indent="0">
              <a:spcBef>
                <a:spcPts val="0"/>
              </a:spcBef>
              <a:buNone/>
            </a:pPr>
            <a:r>
              <a:rPr lang="en-US" sz="2000" b="1" dirty="0">
                <a:solidFill>
                  <a:srgbClr val="25408F"/>
                </a:solidFill>
              </a:rPr>
              <a:t>Headquarters:</a:t>
            </a:r>
          </a:p>
          <a:p>
            <a:pPr marL="0" indent="0">
              <a:spcBef>
                <a:spcPts val="0"/>
              </a:spcBef>
              <a:buNone/>
            </a:pPr>
            <a:r>
              <a:rPr lang="en-US" sz="2000" dirty="0"/>
              <a:t>MidAtlantic AIDS Education and Training Center </a:t>
            </a:r>
          </a:p>
          <a:p>
            <a:pPr marL="0" indent="0">
              <a:spcBef>
                <a:spcPts val="0"/>
              </a:spcBef>
              <a:buNone/>
            </a:pPr>
            <a:r>
              <a:rPr lang="en-US" sz="2000" dirty="0"/>
              <a:t>Department of Infectious Diseases and Microbiology,</a:t>
            </a:r>
          </a:p>
          <a:p>
            <a:pPr marL="0" indent="0">
              <a:spcBef>
                <a:spcPts val="0"/>
              </a:spcBef>
              <a:buNone/>
            </a:pPr>
            <a:r>
              <a:rPr lang="en-US" sz="2000" dirty="0"/>
              <a:t>Graduate School of Public Health,</a:t>
            </a:r>
          </a:p>
          <a:p>
            <a:pPr marL="0" indent="0">
              <a:spcBef>
                <a:spcPts val="0"/>
              </a:spcBef>
              <a:buNone/>
            </a:pPr>
            <a:r>
              <a:rPr lang="en-US" sz="2000" dirty="0"/>
              <a:t>University of Pittsburgh</a:t>
            </a:r>
          </a:p>
          <a:p>
            <a:pPr marL="0" indent="0">
              <a:spcBef>
                <a:spcPts val="0"/>
              </a:spcBef>
              <a:buNone/>
            </a:pPr>
            <a:r>
              <a:rPr lang="en-US" sz="2000" dirty="0"/>
              <a:t>412-624-1895</a:t>
            </a:r>
          </a:p>
          <a:p>
            <a:pPr marL="0" indent="0">
              <a:spcBef>
                <a:spcPts val="0"/>
              </a:spcBef>
              <a:buNone/>
            </a:pPr>
            <a:r>
              <a:rPr lang="en-US" sz="2000" dirty="0">
                <a:hlinkClick r:id="rId3"/>
              </a:rPr>
              <a:t>maaetc@pitt.edu</a:t>
            </a:r>
            <a:r>
              <a:rPr lang="en-US" sz="2000" dirty="0"/>
              <a:t> </a:t>
            </a:r>
          </a:p>
          <a:p>
            <a:pPr marL="0" indent="0">
              <a:spcBef>
                <a:spcPts val="0"/>
              </a:spcBef>
              <a:buNone/>
            </a:pPr>
            <a:r>
              <a:rPr lang="en-US" sz="2000" dirty="0">
                <a:hlinkClick r:id="rId4"/>
              </a:rPr>
              <a:t>www.maaetc.org</a:t>
            </a:r>
            <a:r>
              <a:rPr lang="en-US" sz="2000" dirty="0"/>
              <a:t> </a:t>
            </a:r>
          </a:p>
          <a:p>
            <a:pPr>
              <a:spcBef>
                <a:spcPts val="0"/>
              </a:spcBef>
            </a:pPr>
            <a:endParaRPr lang="en-US" sz="2000" dirty="0"/>
          </a:p>
          <a:p>
            <a:pPr>
              <a:spcBef>
                <a:spcPts val="0"/>
              </a:spcBef>
            </a:pPr>
            <a:endParaRPr lang="en-US" sz="2000" dirty="0"/>
          </a:p>
          <a:p>
            <a:pPr marL="0" indent="0">
              <a:spcBef>
                <a:spcPts val="0"/>
              </a:spcBef>
              <a:buNone/>
            </a:pPr>
            <a:r>
              <a:rPr lang="en-US" sz="1200" dirty="0"/>
              <a:t>Linda Rose Frank, PHD, MSN, ACRN, FAAN</a:t>
            </a:r>
          </a:p>
          <a:p>
            <a:pPr marL="0" indent="0">
              <a:spcBef>
                <a:spcPts val="0"/>
              </a:spcBef>
              <a:buNone/>
            </a:pPr>
            <a:r>
              <a:rPr lang="en-US" sz="1200" dirty="0"/>
              <a:t>Principal Investigator and Program Director</a:t>
            </a:r>
          </a:p>
          <a:p>
            <a:pPr marL="0" indent="0">
              <a:spcBef>
                <a:spcPts val="0"/>
              </a:spcBef>
              <a:buNone/>
            </a:pPr>
            <a:r>
              <a:rPr lang="en-US" sz="1200" dirty="0"/>
              <a:t>Professor of Public Health, Medicine &amp; Nursing</a:t>
            </a:r>
          </a:p>
          <a:p>
            <a:pPr marL="0" indent="0">
              <a:spcBef>
                <a:spcPts val="0"/>
              </a:spcBef>
              <a:buNone/>
            </a:pPr>
            <a:r>
              <a:rPr lang="en-US" sz="1200" dirty="0"/>
              <a:t>University of Pittsburgh</a:t>
            </a:r>
          </a:p>
        </p:txBody>
      </p:sp>
    </p:spTree>
    <p:extLst>
      <p:ext uri="{BB962C8B-B14F-4D97-AF65-F5344CB8AC3E}">
        <p14:creationId xmlns:p14="http://schemas.microsoft.com/office/powerpoint/2010/main" val="784157763"/>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Unprotected sex</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7</a:t>
            </a:fld>
            <a:endParaRPr lang="en-US"/>
          </a:p>
        </p:txBody>
      </p:sp>
      <p:grpSp>
        <p:nvGrpSpPr>
          <p:cNvPr id="6" name="Group 5">
            <a:extLst>
              <a:ext uri="{FF2B5EF4-FFF2-40B4-BE49-F238E27FC236}">
                <a16:creationId xmlns:a16="http://schemas.microsoft.com/office/drawing/2014/main" id="{FD05A5AD-90CB-44DB-9EE1-8F39472A071A}"/>
              </a:ext>
            </a:extLst>
          </p:cNvPr>
          <p:cNvGrpSpPr/>
          <p:nvPr/>
        </p:nvGrpSpPr>
        <p:grpSpPr>
          <a:xfrm>
            <a:off x="2452298" y="1505672"/>
            <a:ext cx="5929702" cy="4715018"/>
            <a:chOff x="3214298" y="1143000"/>
            <a:chExt cx="5929702" cy="4715018"/>
          </a:xfrm>
        </p:grpSpPr>
        <p:pic>
          <p:nvPicPr>
            <p:cNvPr id="7" name="Picture 6">
              <a:extLst>
                <a:ext uri="{FF2B5EF4-FFF2-40B4-BE49-F238E27FC236}">
                  <a16:creationId xmlns:a16="http://schemas.microsoft.com/office/drawing/2014/main" id="{131D9A4E-CC48-4906-8796-F7E3FB14E0F6}"/>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1779D097-DD16-48D5-B1CF-8B166D6BD430}"/>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4CDEF19A-B91A-4D3D-88A6-E24F43371A4D}"/>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D2307548-BC3B-4F5D-8D0B-6E6BB0447487}"/>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C10E59A5-6457-4F56-B86B-039D03FDF3B4}"/>
              </a:ext>
            </a:extLst>
          </p:cNvPr>
          <p:cNvSpPr txBox="1"/>
          <p:nvPr/>
        </p:nvSpPr>
        <p:spPr>
          <a:xfrm>
            <a:off x="-327278" y="3334801"/>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400639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Sharing or buying breastmilk for personal use</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8</a:t>
            </a:fld>
            <a:endParaRPr lang="en-US"/>
          </a:p>
        </p:txBody>
      </p:sp>
      <p:grpSp>
        <p:nvGrpSpPr>
          <p:cNvPr id="6" name="Group 5">
            <a:extLst>
              <a:ext uri="{FF2B5EF4-FFF2-40B4-BE49-F238E27FC236}">
                <a16:creationId xmlns:a16="http://schemas.microsoft.com/office/drawing/2014/main" id="{9E31271B-E0BF-4A4F-B2B1-480FAF6CC31E}"/>
              </a:ext>
            </a:extLst>
          </p:cNvPr>
          <p:cNvGrpSpPr/>
          <p:nvPr/>
        </p:nvGrpSpPr>
        <p:grpSpPr>
          <a:xfrm>
            <a:off x="2757098" y="2067721"/>
            <a:ext cx="5929702" cy="4715018"/>
            <a:chOff x="3214298" y="1143000"/>
            <a:chExt cx="5929702" cy="4715018"/>
          </a:xfrm>
        </p:grpSpPr>
        <p:pic>
          <p:nvPicPr>
            <p:cNvPr id="7" name="Picture 6">
              <a:extLst>
                <a:ext uri="{FF2B5EF4-FFF2-40B4-BE49-F238E27FC236}">
                  <a16:creationId xmlns:a16="http://schemas.microsoft.com/office/drawing/2014/main" id="{602C51DB-CE13-4AD8-A70E-7604E732409A}"/>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6A577801-1652-4C8A-9454-0478874E447A}"/>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D2D166AE-918B-4BB3-B58F-DF3490E1227A}"/>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115256C5-9142-44C3-A6B2-057CFBDEBD58}"/>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753AAB14-6E37-4B49-8461-6D94902905F1}"/>
              </a:ext>
            </a:extLst>
          </p:cNvPr>
          <p:cNvSpPr txBox="1"/>
          <p:nvPr/>
        </p:nvSpPr>
        <p:spPr>
          <a:xfrm>
            <a:off x="-10304" y="3872300"/>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94696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Presence of Sexually Transmitted Infections</a:t>
            </a:r>
          </a:p>
          <a:p>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9</a:t>
            </a:fld>
            <a:endParaRPr lang="en-US"/>
          </a:p>
        </p:txBody>
      </p:sp>
      <p:grpSp>
        <p:nvGrpSpPr>
          <p:cNvPr id="6" name="Group 5">
            <a:extLst>
              <a:ext uri="{FF2B5EF4-FFF2-40B4-BE49-F238E27FC236}">
                <a16:creationId xmlns:a16="http://schemas.microsoft.com/office/drawing/2014/main" id="{6BDCBECB-526C-4AF6-8034-79C9BF56BCBB}"/>
              </a:ext>
            </a:extLst>
          </p:cNvPr>
          <p:cNvGrpSpPr/>
          <p:nvPr/>
        </p:nvGrpSpPr>
        <p:grpSpPr>
          <a:xfrm>
            <a:off x="2971800" y="2042839"/>
            <a:ext cx="5929702" cy="4715018"/>
            <a:chOff x="3214298" y="1143000"/>
            <a:chExt cx="5929702" cy="4715018"/>
          </a:xfrm>
        </p:grpSpPr>
        <p:pic>
          <p:nvPicPr>
            <p:cNvPr id="7" name="Picture 6">
              <a:extLst>
                <a:ext uri="{FF2B5EF4-FFF2-40B4-BE49-F238E27FC236}">
                  <a16:creationId xmlns:a16="http://schemas.microsoft.com/office/drawing/2014/main" id="{5908861A-7D73-483C-8FD4-68003F7B9956}"/>
                </a:ext>
              </a:extLst>
            </p:cNvPr>
            <p:cNvPicPr>
              <a:picLocks noChangeAspect="1"/>
            </p:cNvPicPr>
            <p:nvPr/>
          </p:nvPicPr>
          <p:blipFill>
            <a:blip r:embed="rId2"/>
            <a:stretch>
              <a:fillRect/>
            </a:stretch>
          </p:blipFill>
          <p:spPr>
            <a:xfrm>
              <a:off x="4629150" y="1143000"/>
              <a:ext cx="4514850" cy="2943225"/>
            </a:xfrm>
            <a:prstGeom prst="rect">
              <a:avLst/>
            </a:prstGeom>
          </p:spPr>
        </p:pic>
        <p:pic>
          <p:nvPicPr>
            <p:cNvPr id="8" name="Picture 7">
              <a:extLst>
                <a:ext uri="{FF2B5EF4-FFF2-40B4-BE49-F238E27FC236}">
                  <a16:creationId xmlns:a16="http://schemas.microsoft.com/office/drawing/2014/main" id="{61FA4882-3EB5-48D6-BEE0-30337E6DBC08}"/>
                </a:ext>
              </a:extLst>
            </p:cNvPr>
            <p:cNvPicPr>
              <a:picLocks noChangeAspect="1"/>
            </p:cNvPicPr>
            <p:nvPr/>
          </p:nvPicPr>
          <p:blipFill rotWithShape="1">
            <a:blip r:embed="rId2"/>
            <a:srcRect l="35866" t="59548" r="54008" b="30097"/>
            <a:stretch/>
          </p:blipFill>
          <p:spPr>
            <a:xfrm>
              <a:off x="3248243" y="3627321"/>
              <a:ext cx="1211133" cy="807422"/>
            </a:xfrm>
            <a:prstGeom prst="rect">
              <a:avLst/>
            </a:prstGeom>
          </p:spPr>
        </p:pic>
        <p:pic>
          <p:nvPicPr>
            <p:cNvPr id="9" name="Picture 8">
              <a:extLst>
                <a:ext uri="{FF2B5EF4-FFF2-40B4-BE49-F238E27FC236}">
                  <a16:creationId xmlns:a16="http://schemas.microsoft.com/office/drawing/2014/main" id="{38ADE7BC-874D-47F4-A63B-4EF83BA1764F}"/>
                </a:ext>
              </a:extLst>
            </p:cNvPr>
            <p:cNvPicPr>
              <a:picLocks noChangeAspect="1"/>
            </p:cNvPicPr>
            <p:nvPr/>
          </p:nvPicPr>
          <p:blipFill rotWithShape="1">
            <a:blip r:embed="rId2"/>
            <a:srcRect l="20675" t="59547" r="70886" b="30097"/>
            <a:stretch/>
          </p:blipFill>
          <p:spPr>
            <a:xfrm>
              <a:off x="3214298" y="2495739"/>
              <a:ext cx="1145721" cy="916577"/>
            </a:xfrm>
            <a:prstGeom prst="rect">
              <a:avLst/>
            </a:prstGeom>
          </p:spPr>
        </p:pic>
        <p:pic>
          <p:nvPicPr>
            <p:cNvPr id="10" name="Picture 9">
              <a:extLst>
                <a:ext uri="{FF2B5EF4-FFF2-40B4-BE49-F238E27FC236}">
                  <a16:creationId xmlns:a16="http://schemas.microsoft.com/office/drawing/2014/main" id="{E9D0B78B-41C1-4A1B-8697-29007A19C318}"/>
                </a:ext>
              </a:extLst>
            </p:cNvPr>
            <p:cNvPicPr>
              <a:picLocks noChangeAspect="1"/>
            </p:cNvPicPr>
            <p:nvPr/>
          </p:nvPicPr>
          <p:blipFill rotWithShape="1">
            <a:blip r:embed="rId2"/>
            <a:srcRect l="4750" t="57927" r="86548" b="29342"/>
            <a:stretch/>
          </p:blipFill>
          <p:spPr>
            <a:xfrm>
              <a:off x="3248243" y="4702888"/>
              <a:ext cx="1211133" cy="1155130"/>
            </a:xfrm>
            <a:prstGeom prst="rect">
              <a:avLst/>
            </a:prstGeom>
          </p:spPr>
        </p:pic>
      </p:grpSp>
      <p:sp>
        <p:nvSpPr>
          <p:cNvPr id="12" name="TextBox 11">
            <a:extLst>
              <a:ext uri="{FF2B5EF4-FFF2-40B4-BE49-F238E27FC236}">
                <a16:creationId xmlns:a16="http://schemas.microsoft.com/office/drawing/2014/main" id="{2CDDD58A-A762-4E32-A797-E78FC7E3AEDB}"/>
              </a:ext>
            </a:extLst>
          </p:cNvPr>
          <p:cNvSpPr txBox="1"/>
          <p:nvPr/>
        </p:nvSpPr>
        <p:spPr>
          <a:xfrm>
            <a:off x="323291" y="3871968"/>
            <a:ext cx="2779576" cy="2308324"/>
          </a:xfrm>
          <a:prstGeom prst="rect">
            <a:avLst/>
          </a:prstGeom>
          <a:noFill/>
        </p:spPr>
        <p:txBody>
          <a:bodyPr wrap="square">
            <a:spAutoFit/>
          </a:bodyPr>
          <a:lstStyle/>
          <a:p>
            <a:pPr lvl="2"/>
            <a:r>
              <a:rPr lang="en-US" dirty="0">
                <a:solidFill>
                  <a:prstClr val="black"/>
                </a:solidFill>
              </a:rPr>
              <a:t>Red icon for high risk </a:t>
            </a:r>
          </a:p>
          <a:p>
            <a:pPr lvl="2"/>
            <a:endParaRPr lang="en-US" dirty="0"/>
          </a:p>
          <a:p>
            <a:pPr lvl="2"/>
            <a:r>
              <a:rPr lang="en-US" dirty="0">
                <a:solidFill>
                  <a:prstClr val="black"/>
                </a:solidFill>
              </a:rPr>
              <a:t>Gray icon for potential risk </a:t>
            </a:r>
          </a:p>
          <a:p>
            <a:pPr marL="914400" lvl="2" indent="0">
              <a:buNone/>
            </a:pPr>
            <a:endParaRPr lang="en-US" dirty="0"/>
          </a:p>
          <a:p>
            <a:pPr lvl="2"/>
            <a:r>
              <a:rPr lang="en-US" dirty="0"/>
              <a:t>Green icon for little/no risk</a:t>
            </a:r>
          </a:p>
        </p:txBody>
      </p:sp>
    </p:spTree>
    <p:extLst>
      <p:ext uri="{BB962C8B-B14F-4D97-AF65-F5344CB8AC3E}">
        <p14:creationId xmlns:p14="http://schemas.microsoft.com/office/powerpoint/2010/main" val="1485711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42&quot;&gt;&lt;property id=&quot;20148&quot; value=&quot;5&quot;/&gt;&lt;property id=&quot;20300&quot; value=&quot;Slide 1&quot;/&gt;&lt;property id=&quot;20307&quot; value=&quot;256&quot;/&gt;&lt;/object&gt;&lt;object type=&quot;3&quot; unique_id=&quot;10518&quot;&gt;&lt;property id=&quot;20148&quot; value=&quot;5&quot;/&gt;&lt;property id=&quot;20300&quot; value=&quot;Slide 3 - &amp;quot;MidAtlantic AIDS Education and Training Center - Contact Information&amp;quot;&quot;/&gt;&lt;property id=&quot;20307&quot; value=&quot;258&quot;/&gt;&lt;/object&gt;&lt;object type=&quot;3&quot; unique_id=&quot;10569&quot;&gt;&lt;property id=&quot;20148&quot; value=&quot;5&quot;/&gt;&lt;property id=&quot;20300&quot; value=&quot;Slide 2&quot;/&gt;&lt;property id=&quot;20307&quot; value=&quot;26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200205-complian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6">
      <a:dk1>
        <a:sysClr val="windowText" lastClr="000000"/>
      </a:dk1>
      <a:lt1>
        <a:sysClr val="window" lastClr="FFFFFF"/>
      </a:lt1>
      <a:dk2>
        <a:srgbClr val="1F497D"/>
      </a:dk2>
      <a:lt2>
        <a:srgbClr val="EEECE1"/>
      </a:lt2>
      <a:accent1>
        <a:srgbClr val="4F81BD"/>
      </a:accent1>
      <a:accent2>
        <a:srgbClr val="632423"/>
      </a:accent2>
      <a:accent3>
        <a:srgbClr val="953734"/>
      </a:accent3>
      <a:accent4>
        <a:srgbClr val="C0504D"/>
      </a:accent4>
      <a:accent5>
        <a:srgbClr val="D99694"/>
      </a:accent5>
      <a:accent6>
        <a:srgbClr val="E5B9B7"/>
      </a:accent6>
      <a:hlink>
        <a:srgbClr val="C0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8375</TotalTime>
  <Words>3115</Words>
  <Application>Microsoft Office PowerPoint</Application>
  <PresentationFormat>On-screen Show (4:3)</PresentationFormat>
  <Paragraphs>498</Paragraphs>
  <Slides>64</Slides>
  <Notes>44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5" baseType="lpstr">
      <vt:lpstr>Yu Mincho Light</vt:lpstr>
      <vt:lpstr>Arial</vt:lpstr>
      <vt:lpstr>Calibri</vt:lpstr>
      <vt:lpstr>Tahoma</vt:lpstr>
      <vt:lpstr>Times</vt:lpstr>
      <vt:lpstr>Times New Roman</vt:lpstr>
      <vt:lpstr>Verdana</vt:lpstr>
      <vt:lpstr>Wingdings</vt:lpstr>
      <vt:lpstr>200205-compliant</vt:lpstr>
      <vt:lpstr>1_Office Theme</vt:lpstr>
      <vt:lpstr>Chart</vt:lpstr>
      <vt:lpstr>HIV Fundamentals Bluefield State College August 18, 2020 </vt:lpstr>
      <vt:lpstr>Speaker Disclosure</vt:lpstr>
      <vt:lpstr>Lets Play </vt:lpstr>
      <vt:lpstr>Red light, green light game</vt:lpstr>
      <vt:lpstr>Let’s get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HIV-1 Infection </vt:lpstr>
      <vt:lpstr>HIV-1 Infection</vt:lpstr>
      <vt:lpstr>HIV-1 Infection</vt:lpstr>
      <vt:lpstr>HIV-1 Infection 1985</vt:lpstr>
      <vt:lpstr>HIV-1 Infection 1986</vt:lpstr>
      <vt:lpstr>HIV-1 Infection 1987</vt:lpstr>
      <vt:lpstr>HIV-1 Infection 1989-1990</vt:lpstr>
      <vt:lpstr>HIV-1 Infection 1991-1996</vt:lpstr>
      <vt:lpstr>HIV-1 Infection 1997-98</vt:lpstr>
      <vt:lpstr>HIV-1 Infection 2002-2012</vt:lpstr>
      <vt:lpstr>HIV-1 Infection  2013-2016</vt:lpstr>
      <vt:lpstr>HIV-1 Infection  2017-2019</vt:lpstr>
      <vt:lpstr>HIV/AIDS</vt:lpstr>
      <vt:lpstr>Epidemiology of HIV/AIDS in the United States</vt:lpstr>
      <vt:lpstr>HIV in the United States 2017</vt:lpstr>
      <vt:lpstr>HIV in the United States 2019</vt:lpstr>
      <vt:lpstr>Diagnoses of HIV Infection among Adults and Adolescents, by Race/Ethnicity  2010–2016—United States and 6 Dependent Areas </vt:lpstr>
      <vt:lpstr>Diagnoses of HIV Infection among Adults and Adolescents, by Transmission Category, 2010–2016—United States and 6 Dependent Areas</vt:lpstr>
      <vt:lpstr>Diagnosed HIV Infections Attributed to Injection Drug Use, by Sex and Race/Ethnicity, 2017—United States and 6 Dependent Areas</vt:lpstr>
      <vt:lpstr>WV HIV/AIDS Surveillance Summary Updated 2018: Cumulative through 2017</vt:lpstr>
      <vt:lpstr>WV HIV/AIDS Surveillance Report Updated 2017</vt:lpstr>
      <vt:lpstr>PowerPoint Presentation</vt:lpstr>
      <vt:lpstr>Modes of Transmission </vt:lpstr>
      <vt:lpstr>Biological Factors That Affect Sexual Transmission </vt:lpstr>
      <vt:lpstr>Infectious Body Fluids</vt:lpstr>
      <vt:lpstr>Other Body Fluids</vt:lpstr>
      <vt:lpstr>Other Body Fluids</vt:lpstr>
      <vt:lpstr>Stages of Infection</vt:lpstr>
      <vt:lpstr>Natural History of HIV Infection</vt:lpstr>
      <vt:lpstr>Lab tests to support therapy in HIV infection</vt:lpstr>
      <vt:lpstr>Acute HIV Infection (AHI)</vt:lpstr>
      <vt:lpstr>AHI</vt:lpstr>
      <vt:lpstr>AHI</vt:lpstr>
      <vt:lpstr>AHI:  Common Signs &amp; Symptoms</vt:lpstr>
      <vt:lpstr>AHI:  Other Signs &amp; Symptoms</vt:lpstr>
      <vt:lpstr>AHI</vt:lpstr>
      <vt:lpstr>PowerPoint Presentation</vt:lpstr>
      <vt:lpstr>PowerPoint Presentation</vt:lpstr>
      <vt:lpstr>PowerPoint Presentation</vt:lpstr>
      <vt:lpstr>PowerPoint Presentation</vt:lpstr>
      <vt:lpstr>Should we care about diagnosing Acute HIV Infection (AHI)?</vt:lpstr>
      <vt:lpstr>AHI: Clinicians be aware!!</vt:lpstr>
      <vt:lpstr>Clinical Latency</vt:lpstr>
      <vt:lpstr>Symptomatic HIV</vt:lpstr>
      <vt:lpstr>Symptomatic HIV Infection</vt:lpstr>
      <vt:lpstr>AIDS </vt:lpstr>
      <vt:lpstr>Some AIDS Defining Conditions</vt:lpstr>
      <vt:lpstr>Underlying causes of death</vt:lpstr>
      <vt:lpstr>MidAtlantic AIDS Education and Training Center -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Garofalo, Matt</dc:creator>
  <cp:lastModifiedBy>Kidd, Carolyn</cp:lastModifiedBy>
  <cp:revision>117</cp:revision>
  <cp:lastPrinted>2016-03-04T19:52:19Z</cp:lastPrinted>
  <dcterms:created xsi:type="dcterms:W3CDTF">1601-01-01T00:00:00Z</dcterms:created>
  <dcterms:modified xsi:type="dcterms:W3CDTF">2020-08-17T12:32:22Z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